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yan Adam Winstead" initials="RAW" lastIdx="4" clrIdx="0">
    <p:extLst>
      <p:ext uri="{19B8F6BF-5375-455C-9EA6-DF929625EA0E}">
        <p15:presenceInfo xmlns:p15="http://schemas.microsoft.com/office/powerpoint/2012/main" userId="S::rwinstea@mail.sfsu.edu::4e24f79a-a836-4ef9-a778-4794c47db85e" providerId="AD"/>
      </p:ext>
    </p:extLst>
  </p:cmAuthor>
  <p:cmAuthor id="2" name="Microsoft Office User" initials="MOU" lastIdx="15"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p:restoredTop sz="94721"/>
  </p:normalViewPr>
  <p:slideViewPr>
    <p:cSldViewPr snapToGrid="0" snapToObjects="1">
      <p:cViewPr>
        <p:scale>
          <a:sx n="31" d="100"/>
          <a:sy n="31" d="100"/>
        </p:scale>
        <p:origin x="600" y="-10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3T22:13:32.014" idx="1">
    <p:pos x="6679" y="3889"/>
    <p:text>Trim Abstract</p:text>
    <p:extLst mod="1">
      <p:ext uri="{C676402C-5697-4E1C-873F-D02D1690AC5C}">
        <p15:threadingInfo xmlns:p15="http://schemas.microsoft.com/office/powerpoint/2012/main" timeZoneBias="480"/>
      </p:ext>
    </p:extLst>
  </p:cm>
  <p:cm authorId="2" dt="2019-02-15T12:08:29.549" idx="4">
    <p:pos x="12042" y="13162"/>
    <p:text>Figures need a heading to explain them</p:text>
    <p:extLst>
      <p:ext uri="{C676402C-5697-4E1C-873F-D02D1690AC5C}">
        <p15:threadingInfo xmlns:p15="http://schemas.microsoft.com/office/powerpoint/2012/main" timeZoneBias="480"/>
      </p:ext>
    </p:extLst>
  </p:cm>
  <p:cm authorId="2" dt="2019-02-15T12:09:02.737" idx="5">
    <p:pos x="12042" y="13258"/>
    <p:text>Like CPG creating mutations are costly form most viruses</p:text>
    <p:extLst>
      <p:ext uri="{C676402C-5697-4E1C-873F-D02D1690AC5C}">
        <p15:threadingInfo xmlns:p15="http://schemas.microsoft.com/office/powerpoint/2012/main" timeZoneBias="480">
          <p15:parentCm authorId="2" idx="4"/>
        </p15:threadingInfo>
      </p:ext>
    </p:extLst>
  </p:cm>
  <p:cm authorId="2" dt="2019-02-15T12:09:06.998" idx="6">
    <p:pos x="25322" y="17048"/>
    <p:text>More people to acknowledge (from Pleuni)</p:text>
    <p:extLst>
      <p:ext uri="{C676402C-5697-4E1C-873F-D02D1690AC5C}">
        <p15:threadingInfo xmlns:p15="http://schemas.microsoft.com/office/powerpoint/2012/main" timeZoneBias="480"/>
      </p:ext>
    </p:extLst>
  </p:cm>
  <p:cm authorId="2" dt="2019-02-15T12:36:12.806" idx="15">
    <p:pos x="25322" y="17144"/>
    <p:text>Done by Victoria</p:text>
    <p:extLst>
      <p:ext uri="{C676402C-5697-4E1C-873F-D02D1690AC5C}">
        <p15:threadingInfo xmlns:p15="http://schemas.microsoft.com/office/powerpoint/2012/main" timeZoneBias="480">
          <p15:parentCm authorId="2" idx="6"/>
        </p15:threadingInfo>
      </p:ext>
    </p:extLst>
  </p:cm>
  <p:cm authorId="2" dt="2019-02-15T12:13:17.034" idx="7">
    <p:pos x="4737" y="10913"/>
    <p:text>Data are easier to examine for transition mutations, they are more common.(need to include on paper as well)  </p:text>
    <p:extLst>
      <p:ext uri="{C676402C-5697-4E1C-873F-D02D1690AC5C}">
        <p15:threadingInfo xmlns:p15="http://schemas.microsoft.com/office/powerpoint/2012/main" timeZoneBias="480"/>
      </p:ext>
    </p:extLst>
  </p:cm>
  <p:cm authorId="2" dt="2019-02-15T12:15:36.563" idx="9">
    <p:pos x="11210" y="8618"/>
    <p:text>Summarize results in title to make it easier for people to understand data without having to spend times looking at graphs</p:text>
    <p:extLst>
      <p:ext uri="{C676402C-5697-4E1C-873F-D02D1690AC5C}">
        <p15:threadingInfo xmlns:p15="http://schemas.microsoft.com/office/powerpoint/2012/main" timeZoneBias="480"/>
      </p:ext>
    </p:extLst>
  </p:cm>
  <p:cm authorId="2" dt="2019-02-15T12:16:44.056" idx="10">
    <p:pos x="16266" y="8554"/>
    <p:text>Same thing for influenza</p:text>
    <p:extLst>
      <p:ext uri="{C676402C-5697-4E1C-873F-D02D1690AC5C}">
        <p15:threadingInfo xmlns:p15="http://schemas.microsoft.com/office/powerpoint/2012/main" timeZoneBias="480"/>
      </p:ext>
    </p:extLst>
  </p:cm>
  <p:cm authorId="2" dt="2019-02-15T12:17:09.063" idx="11">
    <p:pos x="4476" y="6725"/>
    <p:text>Make shorter for baby posters</p:text>
    <p:extLst mod="1">
      <p:ext uri="{C676402C-5697-4E1C-873F-D02D1690AC5C}">
        <p15:threadingInfo xmlns:p15="http://schemas.microsoft.com/office/powerpoint/2012/main" timeZoneBias="480"/>
      </p:ext>
    </p:extLst>
  </p:cm>
  <p:cm authorId="2" dt="2019-02-15T12:17:30.132" idx="12">
    <p:pos x="16426" y="6058"/>
    <p:text>Explain picture better</p:text>
    <p:extLst>
      <p:ext uri="{C676402C-5697-4E1C-873F-D02D1690AC5C}">
        <p15:threadingInfo xmlns:p15="http://schemas.microsoft.com/office/powerpoint/2012/main" timeZoneBias="480"/>
      </p:ext>
    </p:extLst>
  </p:cm>
  <p:cm authorId="2" dt="2019-02-15T12:18:43.136" idx="14">
    <p:pos x="4522" y="16554"/>
    <p:text>Label pictures with a few words</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 y="3657602"/>
            <a:ext cx="32909827" cy="256032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33372948" y="3657602"/>
            <a:ext cx="10531147" cy="25603205"/>
          </a:xfrm>
          <a:prstGeom prst="rect">
            <a:avLst/>
          </a:prstGeom>
          <a:solidFill>
            <a:srgbClr val="C3C3C3">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851453" y="6232551"/>
            <a:ext cx="26334720" cy="15625267"/>
          </a:xfrm>
        </p:spPr>
        <p:txBody>
          <a:bodyPr anchor="b">
            <a:normAutofit/>
          </a:bodyPr>
          <a:lstStyle>
            <a:lvl1pPr algn="l">
              <a:defRPr sz="25920" spc="-48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960053" y="22417181"/>
            <a:ext cx="26334720" cy="4389120"/>
          </a:xfrm>
        </p:spPr>
        <p:txBody>
          <a:bodyPr anchor="t">
            <a:normAutofit/>
          </a:bodyPr>
          <a:lstStyle>
            <a:lvl1pPr marL="0" indent="0" algn="l">
              <a:buNone/>
              <a:defRPr sz="9600" cap="none" spc="0" baseline="0">
                <a:solidFill>
                  <a:schemeClr val="accent1">
                    <a:lumMod val="20000"/>
                    <a:lumOff val="80000"/>
                  </a:schemeClr>
                </a:solidFill>
              </a:defRPr>
            </a:lvl1pPr>
            <a:lvl2pPr marL="2194560" indent="0" algn="ctr">
              <a:buNone/>
              <a:defRPr sz="9600"/>
            </a:lvl2pPr>
            <a:lvl3pPr marL="4389120" indent="0" algn="ctr">
              <a:buNone/>
              <a:defRPr sz="9600"/>
            </a:lvl3pPr>
            <a:lvl4pPr marL="6583680" indent="0" algn="ctr">
              <a:buNone/>
              <a:defRPr sz="9600"/>
            </a:lvl4pPr>
            <a:lvl5pPr marL="8778240" indent="0" algn="ctr">
              <a:buNone/>
              <a:defRPr sz="9600"/>
            </a:lvl5pPr>
            <a:lvl6pPr marL="10972800" indent="0" algn="ctr">
              <a:buNone/>
              <a:defRPr sz="9600"/>
            </a:lvl6pPr>
            <a:lvl7pPr marL="13167360" indent="0" algn="ctr">
              <a:buNone/>
              <a:defRPr sz="9600"/>
            </a:lvl7pPr>
            <a:lvl8pPr marL="15361920" indent="0" algn="ctr">
              <a:buNone/>
              <a:defRPr sz="9600"/>
            </a:lvl8pPr>
            <a:lvl9pPr marL="17556480" indent="0" algn="ctr">
              <a:buNone/>
              <a:defRPr sz="9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AD5A2D-FB67-5F4D-8B09-8BEBD39416C8}" type="datetimeFigureOut">
              <a:rPr lang="en-US" smtClean="0"/>
              <a:t>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1D050E-987D-164D-A4AF-6805DFF0A3E8}" type="slidenum">
              <a:rPr lang="en-US" smtClean="0"/>
              <a:t>‹#›</a:t>
            </a:fld>
            <a:endParaRPr lang="en-US"/>
          </a:p>
        </p:txBody>
      </p:sp>
    </p:spTree>
    <p:extLst>
      <p:ext uri="{BB962C8B-B14F-4D97-AF65-F5344CB8AC3E}">
        <p14:creationId xmlns:p14="http://schemas.microsoft.com/office/powerpoint/2010/main" val="1143529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AD5A2D-FB67-5F4D-8B09-8BEBD39416C8}" type="datetimeFigureOut">
              <a:rPr lang="en-US" smtClean="0"/>
              <a:t>2/19/19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1D050E-987D-164D-A4AF-6805DFF0A3E8}" type="slidenum">
              <a:rPr lang="en-US" smtClean="0"/>
              <a:t>‹#›</a:t>
            </a:fld>
            <a:endParaRPr lang="en-US"/>
          </a:p>
        </p:txBody>
      </p:sp>
    </p:spTree>
    <p:extLst>
      <p:ext uri="{BB962C8B-B14F-4D97-AF65-F5344CB8AC3E}">
        <p14:creationId xmlns:p14="http://schemas.microsoft.com/office/powerpoint/2010/main" val="709342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71600" y="4754880"/>
            <a:ext cx="10149840" cy="23774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924483" y="4169664"/>
            <a:ext cx="26334720" cy="2457907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AD5A2D-FB67-5F4D-8B09-8BEBD39416C8}" type="datetimeFigureOut">
              <a:rPr lang="en-US" smtClean="0"/>
              <a:t>2/19/19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1D050E-987D-164D-A4AF-6805DFF0A3E8}" type="slidenum">
              <a:rPr lang="en-US" smtClean="0"/>
              <a:t>‹#›</a:t>
            </a:fld>
            <a:endParaRPr lang="en-US"/>
          </a:p>
        </p:txBody>
      </p:sp>
    </p:spTree>
    <p:extLst>
      <p:ext uri="{BB962C8B-B14F-4D97-AF65-F5344CB8AC3E}">
        <p14:creationId xmlns:p14="http://schemas.microsoft.com/office/powerpoint/2010/main" val="3989911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AD5A2D-FB67-5F4D-8B09-8BEBD39416C8}" type="datetimeFigureOut">
              <a:rPr lang="en-US" smtClean="0"/>
              <a:t>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1D050E-987D-164D-A4AF-6805DFF0A3E8}" type="slidenum">
              <a:rPr lang="en-US" smtClean="0"/>
              <a:t>‹#›</a:t>
            </a:fld>
            <a:endParaRPr lang="en-US"/>
          </a:p>
        </p:txBody>
      </p:sp>
    </p:spTree>
    <p:extLst>
      <p:ext uri="{BB962C8B-B14F-4D97-AF65-F5344CB8AC3E}">
        <p14:creationId xmlns:p14="http://schemas.microsoft.com/office/powerpoint/2010/main" val="111447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924483" y="6232551"/>
            <a:ext cx="26334720" cy="15625267"/>
          </a:xfrm>
        </p:spPr>
        <p:txBody>
          <a:bodyPr anchor="b">
            <a:normAutofit/>
          </a:bodyPr>
          <a:lstStyle>
            <a:lvl1pPr>
              <a:defRPr sz="25920" b="0" spc="-48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990320" y="22428403"/>
            <a:ext cx="26334720" cy="4389120"/>
          </a:xfrm>
        </p:spPr>
        <p:txBody>
          <a:bodyPr anchor="t">
            <a:normAutofit/>
          </a:bodyPr>
          <a:lstStyle>
            <a:lvl1pPr marL="0" indent="0">
              <a:buNone/>
              <a:defRPr sz="9600" cap="none" spc="0" baseline="0">
                <a:solidFill>
                  <a:schemeClr val="tx1">
                    <a:lumMod val="65000"/>
                    <a:lumOff val="3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AD5A2D-FB67-5F4D-8B09-8BEBD39416C8}" type="datetimeFigureOut">
              <a:rPr lang="en-US" smtClean="0"/>
              <a:t>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1D050E-987D-164D-A4AF-6805DFF0A3E8}" type="slidenum">
              <a:rPr lang="en-US" smtClean="0"/>
              <a:t>‹#›</a:t>
            </a:fld>
            <a:endParaRPr lang="en-US"/>
          </a:p>
        </p:txBody>
      </p:sp>
    </p:spTree>
    <p:extLst>
      <p:ext uri="{BB962C8B-B14F-4D97-AF65-F5344CB8AC3E}">
        <p14:creationId xmlns:p14="http://schemas.microsoft.com/office/powerpoint/2010/main" val="2410810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924483" y="4169664"/>
            <a:ext cx="12508992" cy="24579072"/>
          </a:xfrm>
        </p:spPr>
        <p:txBody>
          <a:bodyPr/>
          <a:lstStyle>
            <a:lvl1pPr>
              <a:defRPr sz="9120"/>
            </a:lvl1pPr>
            <a:lvl2pPr>
              <a:defRPr sz="8160"/>
            </a:lvl2pPr>
            <a:lvl3pPr>
              <a:defRPr sz="7200"/>
            </a:lvl3pPr>
            <a:lvl4pPr>
              <a:defRPr sz="6240"/>
            </a:lvl4pPr>
            <a:lvl5pPr>
              <a:defRPr sz="6240"/>
            </a:lvl5pPr>
            <a:lvl6pPr>
              <a:defRPr sz="6240"/>
            </a:lvl6pPr>
            <a:lvl7pPr>
              <a:defRPr sz="6240"/>
            </a:lvl7pPr>
            <a:lvl8pPr>
              <a:defRPr sz="6240"/>
            </a:lvl8pPr>
            <a:lvl9pPr>
              <a:defRPr sz="62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8145232" y="4169664"/>
            <a:ext cx="12508992" cy="24579072"/>
          </a:xfrm>
        </p:spPr>
        <p:txBody>
          <a:bodyPr/>
          <a:lstStyle>
            <a:lvl1pPr>
              <a:defRPr sz="9120"/>
            </a:lvl1pPr>
            <a:lvl2pPr>
              <a:defRPr sz="8160"/>
            </a:lvl2pPr>
            <a:lvl3pPr>
              <a:defRPr sz="7200"/>
            </a:lvl3pPr>
            <a:lvl4pPr>
              <a:defRPr sz="6240"/>
            </a:lvl4pPr>
            <a:lvl5pPr>
              <a:defRPr sz="6240"/>
            </a:lvl5pPr>
            <a:lvl6pPr>
              <a:defRPr sz="6240"/>
            </a:lvl6pPr>
            <a:lvl7pPr>
              <a:defRPr sz="6240"/>
            </a:lvl7pPr>
            <a:lvl8pPr>
              <a:defRPr sz="6240"/>
            </a:lvl8pPr>
            <a:lvl9pPr>
              <a:defRPr sz="62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0AD5A2D-FB67-5F4D-8B09-8BEBD39416C8}" type="datetimeFigureOut">
              <a:rPr lang="en-US" smtClean="0"/>
              <a:t>2/19/19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61D050E-987D-164D-A4AF-6805DFF0A3E8}" type="slidenum">
              <a:rPr lang="en-US" smtClean="0"/>
              <a:t>‹#›</a:t>
            </a:fld>
            <a:endParaRPr lang="en-US"/>
          </a:p>
        </p:txBody>
      </p:sp>
    </p:spTree>
    <p:extLst>
      <p:ext uri="{BB962C8B-B14F-4D97-AF65-F5344CB8AC3E}">
        <p14:creationId xmlns:p14="http://schemas.microsoft.com/office/powerpoint/2010/main" val="202955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3924483" y="4913213"/>
            <a:ext cx="12508992" cy="3877056"/>
          </a:xfrm>
        </p:spPr>
        <p:txBody>
          <a:bodyPr anchor="b">
            <a:normAutofit/>
          </a:bodyPr>
          <a:lstStyle>
            <a:lvl1pPr marL="0" indent="0">
              <a:spcBef>
                <a:spcPts val="0"/>
              </a:spcBef>
              <a:buNone/>
              <a:defRPr sz="9120" b="1">
                <a:solidFill>
                  <a:schemeClr val="tx1">
                    <a:lumMod val="65000"/>
                    <a:lumOff val="35000"/>
                  </a:schemeClr>
                </a:solidFill>
              </a:defRPr>
            </a:lvl1pPr>
            <a:lvl2pPr marL="2194560" indent="0">
              <a:buNone/>
              <a:defRPr sz="912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13924483" y="9268493"/>
            <a:ext cx="12508992" cy="19312128"/>
          </a:xfrm>
        </p:spPr>
        <p:txBody>
          <a:bodyPr/>
          <a:lstStyle>
            <a:lvl1pPr>
              <a:defRPr sz="9120"/>
            </a:lvl1pPr>
            <a:lvl2pPr>
              <a:defRPr sz="8160"/>
            </a:lvl2pPr>
            <a:lvl3pPr>
              <a:defRPr sz="7200"/>
            </a:lvl3pPr>
            <a:lvl4pPr>
              <a:defRPr sz="6240"/>
            </a:lvl4pPr>
            <a:lvl5pPr>
              <a:defRPr sz="6240"/>
            </a:lvl5pPr>
            <a:lvl6pPr>
              <a:defRPr sz="6240"/>
            </a:lvl6pPr>
            <a:lvl7pPr>
              <a:defRPr sz="6240"/>
            </a:lvl7pPr>
            <a:lvl8pPr>
              <a:defRPr sz="6240"/>
            </a:lvl8pPr>
            <a:lvl9pPr>
              <a:defRPr sz="62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8146466" y="4913220"/>
            <a:ext cx="12508992" cy="3903221"/>
          </a:xfrm>
        </p:spPr>
        <p:txBody>
          <a:bodyPr anchor="b">
            <a:normAutofit/>
          </a:bodyPr>
          <a:lstStyle>
            <a:lvl1pPr marL="0" indent="0">
              <a:spcBef>
                <a:spcPts val="0"/>
              </a:spcBef>
              <a:buNone/>
              <a:defRPr sz="9120" b="1">
                <a:solidFill>
                  <a:schemeClr val="tx1">
                    <a:lumMod val="65000"/>
                    <a:lumOff val="35000"/>
                  </a:schemeClr>
                </a:solidFill>
              </a:defRPr>
            </a:lvl1pPr>
            <a:lvl2pPr marL="2194560" indent="0">
              <a:buNone/>
              <a:defRPr sz="912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8146466" y="9268493"/>
            <a:ext cx="12508992" cy="19312128"/>
          </a:xfrm>
        </p:spPr>
        <p:txBody>
          <a:bodyPr/>
          <a:lstStyle>
            <a:lvl1pPr>
              <a:defRPr sz="9120"/>
            </a:lvl1pPr>
            <a:lvl2pPr>
              <a:defRPr sz="8160"/>
            </a:lvl2pPr>
            <a:lvl3pPr>
              <a:defRPr sz="7200"/>
            </a:lvl3pPr>
            <a:lvl4pPr>
              <a:defRPr sz="6240"/>
            </a:lvl4pPr>
            <a:lvl5pPr>
              <a:defRPr sz="6240"/>
            </a:lvl5pPr>
            <a:lvl6pPr>
              <a:defRPr sz="6240"/>
            </a:lvl6pPr>
            <a:lvl7pPr>
              <a:defRPr sz="6240"/>
            </a:lvl7pPr>
            <a:lvl8pPr>
              <a:defRPr sz="6240"/>
            </a:lvl8pPr>
            <a:lvl9pPr>
              <a:defRPr sz="62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0AD5A2D-FB67-5F4D-8B09-8BEBD39416C8}" type="datetimeFigureOut">
              <a:rPr lang="en-US" smtClean="0"/>
              <a:t>2/19/19</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861D050E-987D-164D-A4AF-6805DFF0A3E8}" type="slidenum">
              <a:rPr lang="en-US" smtClean="0"/>
              <a:t>‹#›</a:t>
            </a:fld>
            <a:endParaRPr lang="en-US"/>
          </a:p>
        </p:txBody>
      </p:sp>
    </p:spTree>
    <p:extLst>
      <p:ext uri="{BB962C8B-B14F-4D97-AF65-F5344CB8AC3E}">
        <p14:creationId xmlns:p14="http://schemas.microsoft.com/office/powerpoint/2010/main" val="1664600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60AD5A2D-FB67-5F4D-8B09-8BEBD39416C8}" type="datetimeFigureOut">
              <a:rPr lang="en-US" smtClean="0"/>
              <a:t>2/19/19</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861D050E-987D-164D-A4AF-6805DFF0A3E8}" type="slidenum">
              <a:rPr lang="en-US" smtClean="0"/>
              <a:t>‹#›</a:t>
            </a:fld>
            <a:endParaRPr lang="en-US"/>
          </a:p>
        </p:txBody>
      </p:sp>
    </p:spTree>
    <p:extLst>
      <p:ext uri="{BB962C8B-B14F-4D97-AF65-F5344CB8AC3E}">
        <p14:creationId xmlns:p14="http://schemas.microsoft.com/office/powerpoint/2010/main" val="230412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0AD5A2D-FB67-5F4D-8B09-8BEBD39416C8}" type="datetimeFigureOut">
              <a:rPr lang="en-US" smtClean="0"/>
              <a:t>2/19/19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1D050E-987D-164D-A4AF-6805DFF0A3E8}" type="slidenum">
              <a:rPr lang="en-US" smtClean="0"/>
              <a:t>‹#›</a:t>
            </a:fld>
            <a:endParaRPr lang="en-US"/>
          </a:p>
        </p:txBody>
      </p:sp>
    </p:spTree>
    <p:extLst>
      <p:ext uri="{BB962C8B-B14F-4D97-AF65-F5344CB8AC3E}">
        <p14:creationId xmlns:p14="http://schemas.microsoft.com/office/powerpoint/2010/main" val="288856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1715" y="5486400"/>
            <a:ext cx="10204704" cy="10533888"/>
          </a:xfrm>
        </p:spPr>
        <p:txBody>
          <a:bodyPr anchor="b">
            <a:normAutofit/>
          </a:bodyPr>
          <a:lstStyle>
            <a:lvl1pPr>
              <a:defRPr sz="13440" b="0" baseline="0"/>
            </a:lvl1pPr>
          </a:lstStyle>
          <a:p>
            <a:r>
              <a:rPr lang="en-US"/>
              <a:t>Click to edit Master title style</a:t>
            </a:r>
            <a:endParaRPr lang="en-US" dirty="0"/>
          </a:p>
        </p:txBody>
      </p:sp>
      <p:sp>
        <p:nvSpPr>
          <p:cNvPr id="3" name="Content Placeholder 2"/>
          <p:cNvSpPr>
            <a:spLocks noGrp="1"/>
          </p:cNvSpPr>
          <p:nvPr>
            <p:ph idx="1"/>
          </p:nvPr>
        </p:nvSpPr>
        <p:spPr>
          <a:xfrm>
            <a:off x="13924483" y="4169664"/>
            <a:ext cx="26334720" cy="24579072"/>
          </a:xfrm>
        </p:spPr>
        <p:txBody>
          <a:bodyPr/>
          <a:lstStyle>
            <a:lvl1pPr>
              <a:defRPr sz="9600"/>
            </a:lvl1pPr>
            <a:lvl2pPr>
              <a:defRPr sz="8640"/>
            </a:lvl2pPr>
            <a:lvl3pPr>
              <a:defRPr sz="7680"/>
            </a:lvl3pPr>
            <a:lvl4pPr>
              <a:defRPr sz="6720"/>
            </a:lvl4pPr>
            <a:lvl5pPr>
              <a:defRPr sz="6720"/>
            </a:lvl5pPr>
            <a:lvl6pPr>
              <a:defRPr sz="6720"/>
            </a:lvl6pPr>
            <a:lvl7pPr>
              <a:defRPr sz="6720"/>
            </a:lvl7pPr>
            <a:lvl8pPr>
              <a:defRPr sz="6720"/>
            </a:lvl8pPr>
            <a:lvl9pPr>
              <a:defRPr sz="67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1715" y="16020288"/>
            <a:ext cx="10204704" cy="12289536"/>
          </a:xfrm>
        </p:spPr>
        <p:txBody>
          <a:bodyPr anchor="t">
            <a:normAutofit/>
          </a:bodyPr>
          <a:lstStyle>
            <a:lvl1pPr marL="0" indent="0">
              <a:lnSpc>
                <a:spcPct val="100000"/>
              </a:lnSpc>
              <a:spcBef>
                <a:spcPts val="3840"/>
              </a:spcBef>
              <a:buNone/>
              <a:defRPr sz="6000">
                <a:solidFill>
                  <a:srgbClr val="FFFFFF"/>
                </a:solidFill>
              </a:defRPr>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8" name="Date Placeholder 7"/>
          <p:cNvSpPr>
            <a:spLocks noGrp="1"/>
          </p:cNvSpPr>
          <p:nvPr>
            <p:ph type="dt" sz="half" idx="10"/>
          </p:nvPr>
        </p:nvSpPr>
        <p:spPr/>
        <p:txBody>
          <a:bodyPr/>
          <a:lstStyle/>
          <a:p>
            <a:fld id="{60AD5A2D-FB67-5F4D-8B09-8BEBD39416C8}" type="datetimeFigureOut">
              <a:rPr lang="en-US" smtClean="0"/>
              <a:t>2/19/19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61D050E-987D-164D-A4AF-6805DFF0A3E8}" type="slidenum">
              <a:rPr lang="en-US" smtClean="0"/>
              <a:t>‹#›</a:t>
            </a:fld>
            <a:endParaRPr lang="en-US"/>
          </a:p>
        </p:txBody>
      </p:sp>
    </p:spTree>
    <p:extLst>
      <p:ext uri="{BB962C8B-B14F-4D97-AF65-F5344CB8AC3E}">
        <p14:creationId xmlns:p14="http://schemas.microsoft.com/office/powerpoint/2010/main" val="979540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1715" y="5486400"/>
            <a:ext cx="10204704" cy="10533888"/>
          </a:xfrm>
        </p:spPr>
        <p:txBody>
          <a:bodyPr anchor="b">
            <a:normAutofit/>
          </a:bodyPr>
          <a:lstStyle>
            <a:lvl1pPr>
              <a:defRPr sz="1344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54321" y="3683611"/>
            <a:ext cx="29214830" cy="25588570"/>
          </a:xfrm>
          <a:solidFill>
            <a:schemeClr val="bg1">
              <a:lumMod val="75000"/>
            </a:schemeClr>
          </a:solidFill>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921715" y="16034890"/>
            <a:ext cx="10204704" cy="12289536"/>
          </a:xfrm>
        </p:spPr>
        <p:txBody>
          <a:bodyPr anchor="t">
            <a:normAutofit/>
          </a:bodyPr>
          <a:lstStyle>
            <a:lvl1pPr marL="0" indent="0">
              <a:lnSpc>
                <a:spcPct val="100000"/>
              </a:lnSpc>
              <a:spcBef>
                <a:spcPts val="3840"/>
              </a:spcBef>
              <a:buNone/>
              <a:defRPr sz="6000">
                <a:solidFill>
                  <a:srgbClr val="FFFFFF"/>
                </a:solidFill>
              </a:defRPr>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8" name="Date Placeholder 7"/>
          <p:cNvSpPr>
            <a:spLocks noGrp="1"/>
          </p:cNvSpPr>
          <p:nvPr>
            <p:ph type="dt" sz="half" idx="10"/>
          </p:nvPr>
        </p:nvSpPr>
        <p:spPr/>
        <p:txBody>
          <a:bodyPr/>
          <a:lstStyle/>
          <a:p>
            <a:fld id="{60AD5A2D-FB67-5F4D-8B09-8BEBD39416C8}" type="datetimeFigureOut">
              <a:rPr lang="en-US" smtClean="0"/>
              <a:t>2/19/19</a:t>
            </a:fld>
            <a:endParaRPr lang="en-US"/>
          </a:p>
        </p:txBody>
      </p:sp>
      <p:sp>
        <p:nvSpPr>
          <p:cNvPr id="9" name="Footer Placeholder 8"/>
          <p:cNvSpPr>
            <a:spLocks noGrp="1"/>
          </p:cNvSpPr>
          <p:nvPr>
            <p:ph type="ftr" sz="quarter" idx="11"/>
          </p:nvPr>
        </p:nvSpPr>
        <p:spPr>
          <a:xfrm>
            <a:off x="12596765" y="30510487"/>
            <a:ext cx="21281462" cy="1752600"/>
          </a:xfrm>
        </p:spPr>
        <p:txBody>
          <a:bodyPr/>
          <a:lstStyle/>
          <a:p>
            <a:endParaRPr lang="en-US"/>
          </a:p>
        </p:txBody>
      </p:sp>
      <p:sp>
        <p:nvSpPr>
          <p:cNvPr id="10" name="Slide Number Placeholder 9"/>
          <p:cNvSpPr>
            <a:spLocks noGrp="1"/>
          </p:cNvSpPr>
          <p:nvPr>
            <p:ph type="sldNum" sz="quarter" idx="12"/>
          </p:nvPr>
        </p:nvSpPr>
        <p:spPr/>
        <p:txBody>
          <a:bodyPr/>
          <a:lstStyle/>
          <a:p>
            <a:fld id="{861D050E-987D-164D-A4AF-6805DFF0A3E8}" type="slidenum">
              <a:rPr lang="en-US" smtClean="0"/>
              <a:t>‹#›</a:t>
            </a:fld>
            <a:endParaRPr lang="en-US"/>
          </a:p>
        </p:txBody>
      </p:sp>
    </p:spTree>
    <p:extLst>
      <p:ext uri="{BB962C8B-B14F-4D97-AF65-F5344CB8AC3E}">
        <p14:creationId xmlns:p14="http://schemas.microsoft.com/office/powerpoint/2010/main" val="2244771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7" y="3642969"/>
            <a:ext cx="12396926" cy="2558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10507" y="5394425"/>
            <a:ext cx="10610938" cy="2208567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42537110" y="3642969"/>
            <a:ext cx="1382573" cy="25588570"/>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13929365" y="4147718"/>
            <a:ext cx="26334720" cy="2457907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44875" y="30510487"/>
            <a:ext cx="9875520" cy="1752600"/>
          </a:xfrm>
          <a:prstGeom prst="rect">
            <a:avLst/>
          </a:prstGeom>
        </p:spPr>
        <p:txBody>
          <a:bodyPr vert="horz" lIns="91440" tIns="45720" rIns="91440" bIns="45720" rtlCol="0" anchor="ctr"/>
          <a:lstStyle>
            <a:lvl1pPr algn="l">
              <a:defRPr sz="4800">
                <a:solidFill>
                  <a:schemeClr val="tx1">
                    <a:lumMod val="50000"/>
                    <a:lumOff val="50000"/>
                  </a:schemeClr>
                </a:solidFill>
              </a:defRPr>
            </a:lvl1pPr>
          </a:lstStyle>
          <a:p>
            <a:fld id="{60AD5A2D-FB67-5F4D-8B09-8BEBD39416C8}" type="datetimeFigureOut">
              <a:rPr lang="en-US" smtClean="0"/>
              <a:t>2/19/19</a:t>
            </a:fld>
            <a:endParaRPr lang="en-US"/>
          </a:p>
        </p:txBody>
      </p:sp>
      <p:sp>
        <p:nvSpPr>
          <p:cNvPr id="5" name="Footer Placeholder 4"/>
          <p:cNvSpPr>
            <a:spLocks noGrp="1"/>
          </p:cNvSpPr>
          <p:nvPr>
            <p:ph type="ftr" sz="quarter" idx="3"/>
          </p:nvPr>
        </p:nvSpPr>
        <p:spPr>
          <a:xfrm>
            <a:off x="13929365" y="30510487"/>
            <a:ext cx="21281462" cy="1752600"/>
          </a:xfrm>
          <a:prstGeom prst="rect">
            <a:avLst/>
          </a:prstGeom>
        </p:spPr>
        <p:txBody>
          <a:bodyPr vert="horz" lIns="91440" tIns="45720" rIns="91440" bIns="45720" rtlCol="0" anchor="ctr"/>
          <a:lstStyle>
            <a:lvl1pPr algn="l">
              <a:defRPr sz="48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8282892" y="30510487"/>
            <a:ext cx="5511336" cy="1752600"/>
          </a:xfrm>
          <a:prstGeom prst="rect">
            <a:avLst/>
          </a:prstGeom>
        </p:spPr>
        <p:txBody>
          <a:bodyPr vert="horz" lIns="91440" tIns="45720" rIns="91440" bIns="45720" rtlCol="0" anchor="ctr"/>
          <a:lstStyle>
            <a:lvl1pPr algn="r">
              <a:defRPr sz="5280" b="1">
                <a:solidFill>
                  <a:schemeClr val="accent1"/>
                </a:solidFill>
              </a:defRPr>
            </a:lvl1pPr>
          </a:lstStyle>
          <a:p>
            <a:fld id="{861D050E-987D-164D-A4AF-6805DFF0A3E8}" type="slidenum">
              <a:rPr lang="en-US" smtClean="0"/>
              <a:t>‹#›</a:t>
            </a:fld>
            <a:endParaRPr lang="en-US"/>
          </a:p>
        </p:txBody>
      </p:sp>
    </p:spTree>
    <p:extLst>
      <p:ext uri="{BB962C8B-B14F-4D97-AF65-F5344CB8AC3E}">
        <p14:creationId xmlns:p14="http://schemas.microsoft.com/office/powerpoint/2010/main" val="338116120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4389120" rtl="0" eaLnBrk="1" latinLnBrk="0" hangingPunct="1">
        <a:lnSpc>
          <a:spcPct val="90000"/>
        </a:lnSpc>
        <a:spcBef>
          <a:spcPct val="0"/>
        </a:spcBef>
        <a:buNone/>
        <a:defRPr sz="14400" kern="1200" spc="-288" baseline="0">
          <a:solidFill>
            <a:srgbClr val="FFFFFF"/>
          </a:solidFill>
          <a:latin typeface="+mj-lt"/>
          <a:ea typeface="+mj-ea"/>
          <a:cs typeface="+mj-cs"/>
        </a:defRPr>
      </a:lvl1pPr>
    </p:titleStyle>
    <p:bodyStyle>
      <a:lvl1pPr marL="877824" indent="-877824" algn="l" defTabSz="4389120" rtl="0" eaLnBrk="1" latinLnBrk="0" hangingPunct="1">
        <a:lnSpc>
          <a:spcPct val="90000"/>
        </a:lnSpc>
        <a:spcBef>
          <a:spcPts val="5760"/>
        </a:spcBef>
        <a:buClr>
          <a:schemeClr val="accent1"/>
        </a:buClr>
        <a:buFont typeface="Wingdings 2" pitchFamily="18" charset="2"/>
        <a:buChar char=""/>
        <a:defRPr sz="9120" kern="1200">
          <a:solidFill>
            <a:schemeClr val="tx1">
              <a:lumMod val="65000"/>
              <a:lumOff val="35000"/>
            </a:schemeClr>
          </a:solidFill>
          <a:latin typeface="+mn-lt"/>
          <a:ea typeface="+mn-ea"/>
          <a:cs typeface="+mn-cs"/>
        </a:defRPr>
      </a:lvl1pPr>
      <a:lvl2pPr marL="3291840" indent="-877824" algn="l" defTabSz="4389120" rtl="0" eaLnBrk="1" latinLnBrk="0" hangingPunct="1">
        <a:lnSpc>
          <a:spcPct val="90000"/>
        </a:lnSpc>
        <a:spcBef>
          <a:spcPts val="1200"/>
        </a:spcBef>
        <a:spcAft>
          <a:spcPts val="1200"/>
        </a:spcAft>
        <a:buClr>
          <a:schemeClr val="accent1"/>
        </a:buClr>
        <a:buFont typeface="Wingdings 2" pitchFamily="18" charset="2"/>
        <a:buChar char=""/>
        <a:defRPr sz="8160" kern="1200">
          <a:solidFill>
            <a:schemeClr val="tx1">
              <a:lumMod val="65000"/>
              <a:lumOff val="35000"/>
            </a:schemeClr>
          </a:solidFill>
          <a:latin typeface="+mn-lt"/>
          <a:ea typeface="+mn-ea"/>
          <a:cs typeface="+mn-cs"/>
        </a:defRPr>
      </a:lvl2pPr>
      <a:lvl3pPr marL="5486400" indent="-877824" algn="l" defTabSz="4389120" rtl="0" eaLnBrk="1" latinLnBrk="0" hangingPunct="1">
        <a:lnSpc>
          <a:spcPct val="90000"/>
        </a:lnSpc>
        <a:spcBef>
          <a:spcPts val="1200"/>
        </a:spcBef>
        <a:spcAft>
          <a:spcPts val="1200"/>
        </a:spcAft>
        <a:buClr>
          <a:schemeClr val="accent1"/>
        </a:buClr>
        <a:buFont typeface="Wingdings 2" pitchFamily="18" charset="2"/>
        <a:buChar char=""/>
        <a:defRPr sz="7200" kern="1200">
          <a:solidFill>
            <a:schemeClr val="tx1">
              <a:lumMod val="65000"/>
              <a:lumOff val="35000"/>
            </a:schemeClr>
          </a:solidFill>
          <a:latin typeface="+mn-lt"/>
          <a:ea typeface="+mn-ea"/>
          <a:cs typeface="+mn-cs"/>
        </a:defRPr>
      </a:lvl3pPr>
      <a:lvl4pPr marL="7680960" indent="-877824" algn="l" defTabSz="4389120" rtl="0" eaLnBrk="1" latinLnBrk="0" hangingPunct="1">
        <a:lnSpc>
          <a:spcPct val="90000"/>
        </a:lnSpc>
        <a:spcBef>
          <a:spcPts val="1200"/>
        </a:spcBef>
        <a:spcAft>
          <a:spcPts val="1200"/>
        </a:spcAft>
        <a:buClr>
          <a:schemeClr val="accent1"/>
        </a:buClr>
        <a:buFont typeface="Wingdings 2" pitchFamily="18" charset="2"/>
        <a:buChar char=""/>
        <a:defRPr sz="6240" kern="1200">
          <a:solidFill>
            <a:schemeClr val="tx1">
              <a:lumMod val="65000"/>
              <a:lumOff val="35000"/>
            </a:schemeClr>
          </a:solidFill>
          <a:latin typeface="+mn-lt"/>
          <a:ea typeface="+mn-ea"/>
          <a:cs typeface="+mn-cs"/>
        </a:defRPr>
      </a:lvl4pPr>
      <a:lvl5pPr marL="9875520" indent="-877824" algn="l" defTabSz="4389120" rtl="0" eaLnBrk="1" latinLnBrk="0" hangingPunct="1">
        <a:lnSpc>
          <a:spcPct val="90000"/>
        </a:lnSpc>
        <a:spcBef>
          <a:spcPts val="1200"/>
        </a:spcBef>
        <a:spcAft>
          <a:spcPts val="1200"/>
        </a:spcAft>
        <a:buClr>
          <a:schemeClr val="accent1"/>
        </a:buClr>
        <a:buFont typeface="Wingdings 2" pitchFamily="18" charset="2"/>
        <a:buChar char=""/>
        <a:defRPr sz="6240" kern="1200">
          <a:solidFill>
            <a:schemeClr val="tx1">
              <a:lumMod val="65000"/>
              <a:lumOff val="35000"/>
            </a:schemeClr>
          </a:solidFill>
          <a:latin typeface="+mn-lt"/>
          <a:ea typeface="+mn-ea"/>
          <a:cs typeface="+mn-cs"/>
        </a:defRPr>
      </a:lvl5pPr>
      <a:lvl6pPr marL="12070080" indent="-1097280" algn="l" defTabSz="4389120" rtl="0" eaLnBrk="1" latinLnBrk="0" hangingPunct="1">
        <a:lnSpc>
          <a:spcPct val="90000"/>
        </a:lnSpc>
        <a:spcBef>
          <a:spcPts val="1200"/>
        </a:spcBef>
        <a:spcAft>
          <a:spcPts val="1200"/>
        </a:spcAft>
        <a:buClr>
          <a:schemeClr val="accent1"/>
        </a:buClr>
        <a:buFont typeface="Wingdings 2" pitchFamily="18" charset="2"/>
        <a:buChar char=""/>
        <a:defRPr sz="6240" kern="1200">
          <a:solidFill>
            <a:schemeClr val="tx1">
              <a:lumMod val="65000"/>
              <a:lumOff val="35000"/>
            </a:schemeClr>
          </a:solidFill>
          <a:latin typeface="+mn-lt"/>
          <a:ea typeface="+mn-ea"/>
          <a:cs typeface="+mn-cs"/>
        </a:defRPr>
      </a:lvl6pPr>
      <a:lvl7pPr marL="14264640" indent="-1097280" algn="l" defTabSz="4389120" rtl="0" eaLnBrk="1" latinLnBrk="0" hangingPunct="1">
        <a:lnSpc>
          <a:spcPct val="90000"/>
        </a:lnSpc>
        <a:spcBef>
          <a:spcPts val="1200"/>
        </a:spcBef>
        <a:spcAft>
          <a:spcPts val="1200"/>
        </a:spcAft>
        <a:buClr>
          <a:schemeClr val="accent1"/>
        </a:buClr>
        <a:buFont typeface="Wingdings 2" pitchFamily="18" charset="2"/>
        <a:buChar char=""/>
        <a:defRPr sz="6240" kern="1200">
          <a:solidFill>
            <a:schemeClr val="tx1">
              <a:lumMod val="65000"/>
              <a:lumOff val="35000"/>
            </a:schemeClr>
          </a:solidFill>
          <a:latin typeface="+mn-lt"/>
          <a:ea typeface="+mn-ea"/>
          <a:cs typeface="+mn-cs"/>
        </a:defRPr>
      </a:lvl7pPr>
      <a:lvl8pPr marL="16459200" indent="-1097280" algn="l" defTabSz="4389120" rtl="0" eaLnBrk="1" latinLnBrk="0" hangingPunct="1">
        <a:lnSpc>
          <a:spcPct val="90000"/>
        </a:lnSpc>
        <a:spcBef>
          <a:spcPts val="1200"/>
        </a:spcBef>
        <a:spcAft>
          <a:spcPts val="1200"/>
        </a:spcAft>
        <a:buClr>
          <a:schemeClr val="accent1"/>
        </a:buClr>
        <a:buFont typeface="Wingdings 2" pitchFamily="18" charset="2"/>
        <a:buChar char=""/>
        <a:defRPr sz="6240" kern="1200">
          <a:solidFill>
            <a:schemeClr val="tx1">
              <a:lumMod val="65000"/>
              <a:lumOff val="35000"/>
            </a:schemeClr>
          </a:solidFill>
          <a:latin typeface="+mn-lt"/>
          <a:ea typeface="+mn-ea"/>
          <a:cs typeface="+mn-cs"/>
        </a:defRPr>
      </a:lvl8pPr>
      <a:lvl9pPr marL="18653760" indent="-1097280" algn="l" defTabSz="4389120" rtl="0" eaLnBrk="1" latinLnBrk="0" hangingPunct="1">
        <a:lnSpc>
          <a:spcPct val="90000"/>
        </a:lnSpc>
        <a:spcBef>
          <a:spcPts val="1200"/>
        </a:spcBef>
        <a:spcAft>
          <a:spcPts val="1200"/>
        </a:spcAft>
        <a:buClr>
          <a:schemeClr val="accent1"/>
        </a:buClr>
        <a:buFont typeface="Wingdings 2" pitchFamily="18" charset="2"/>
        <a:buChar char=""/>
        <a:defRPr sz="6240" kern="1200">
          <a:solidFill>
            <a:schemeClr val="tx1">
              <a:lumMod val="65000"/>
              <a:lumOff val="35000"/>
            </a:schemeClr>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emf"/><Relationship Id="rId3" Type="http://schemas.openxmlformats.org/officeDocument/2006/relationships/image" Target="../media/image2.png"/><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emf"/><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comments" Target="../comments/comment1.xml"/><Relationship Id="rId10" Type="http://schemas.openxmlformats.org/officeDocument/2006/relationships/image" Target="../media/image9.png"/><Relationship Id="rId4" Type="http://schemas.openxmlformats.org/officeDocument/2006/relationships/image" Target="../media/image3.tiff"/><Relationship Id="rId9" Type="http://schemas.openxmlformats.org/officeDocument/2006/relationships/image" Target="../media/image8.tiff"/><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alpha val="95000"/>
          </a:schemeClr>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E7713082-FF20-7B40-85C1-28B87626245C}"/>
              </a:ext>
            </a:extLst>
          </p:cNvPr>
          <p:cNvSpPr txBox="1"/>
          <p:nvPr/>
        </p:nvSpPr>
        <p:spPr>
          <a:xfrm>
            <a:off x="5593976" y="1021975"/>
            <a:ext cx="32703247" cy="2492990"/>
          </a:xfrm>
          <a:prstGeom prst="rect">
            <a:avLst/>
          </a:prstGeom>
          <a:solidFill>
            <a:schemeClr val="bg1"/>
          </a:solidFill>
          <a:ln>
            <a:solidFill>
              <a:schemeClr val="tx1"/>
            </a:solidFill>
          </a:ln>
        </p:spPr>
        <p:txBody>
          <a:bodyPr wrap="square" rtlCol="0">
            <a:spAutoFit/>
          </a:bodyPr>
          <a:lstStyle/>
          <a:p>
            <a:pPr algn="ctr"/>
            <a:r>
              <a:rPr lang="en-US" sz="10000" dirty="0">
                <a:latin typeface="Cambria" panose="02040503050406030204" pitchFamily="18" charset="0"/>
                <a:cs typeface="Calibri" panose="020F0502020204030204" pitchFamily="34" charset="0"/>
              </a:rPr>
              <a:t>The Cost of CpG Mutations in Viruses</a:t>
            </a:r>
          </a:p>
          <a:p>
            <a:pPr algn="ctr"/>
            <a:r>
              <a:rPr lang="en-US" sz="5600" dirty="0">
                <a:latin typeface="Cambria" panose="02040503050406030204" pitchFamily="18" charset="0"/>
                <a:cs typeface="Calibri" panose="020F0502020204030204" pitchFamily="34" charset="0"/>
              </a:rPr>
              <a:t>Victoria  Caudill, Ryan Winstead, </a:t>
            </a:r>
            <a:r>
              <a:rPr lang="en-US" sz="5600" dirty="0" err="1">
                <a:latin typeface="Cambria" panose="02040503050406030204" pitchFamily="18" charset="0"/>
                <a:cs typeface="Calibri" panose="020F0502020204030204" pitchFamily="34" charset="0"/>
              </a:rPr>
              <a:t>Jasmeen</a:t>
            </a:r>
            <a:r>
              <a:rPr lang="en-US" sz="5600" dirty="0">
                <a:latin typeface="Cambria" panose="02040503050406030204" pitchFamily="18" charset="0"/>
                <a:cs typeface="Calibri" panose="020F0502020204030204" pitchFamily="34" charset="0"/>
              </a:rPr>
              <a:t> Kaur, Sarina Qin, Geo Pineda, </a:t>
            </a:r>
            <a:r>
              <a:rPr lang="en-US" sz="5600" dirty="0" err="1">
                <a:latin typeface="Cambria" panose="02040503050406030204" pitchFamily="18" charset="0"/>
                <a:cs typeface="Calibri" panose="020F0502020204030204" pitchFamily="34" charset="0"/>
              </a:rPr>
              <a:t>Pleuni</a:t>
            </a:r>
            <a:r>
              <a:rPr lang="en-US" sz="5600" dirty="0">
                <a:latin typeface="Cambria" panose="02040503050406030204" pitchFamily="18" charset="0"/>
                <a:cs typeface="Calibri" panose="020F0502020204030204" pitchFamily="34" charset="0"/>
              </a:rPr>
              <a:t> Pennings PhD.</a:t>
            </a:r>
          </a:p>
        </p:txBody>
      </p:sp>
      <p:grpSp>
        <p:nvGrpSpPr>
          <p:cNvPr id="39" name="Group 38">
            <a:extLst>
              <a:ext uri="{FF2B5EF4-FFF2-40B4-BE49-F238E27FC236}">
                <a16:creationId xmlns:a16="http://schemas.microsoft.com/office/drawing/2014/main" id="{D53D3D33-5D6B-CA44-B9D4-2B29829E789C}"/>
              </a:ext>
            </a:extLst>
          </p:cNvPr>
          <p:cNvGrpSpPr/>
          <p:nvPr/>
        </p:nvGrpSpPr>
        <p:grpSpPr>
          <a:xfrm>
            <a:off x="645459" y="4499120"/>
            <a:ext cx="10112191" cy="9325630"/>
            <a:chOff x="645459" y="5108717"/>
            <a:chExt cx="10112191" cy="9325630"/>
          </a:xfrm>
        </p:grpSpPr>
        <p:sp>
          <p:nvSpPr>
            <p:cNvPr id="23" name="TextBox 22">
              <a:extLst>
                <a:ext uri="{FF2B5EF4-FFF2-40B4-BE49-F238E27FC236}">
                  <a16:creationId xmlns:a16="http://schemas.microsoft.com/office/drawing/2014/main" id="{DC59014E-6D3F-AB42-AF57-DB7FAE54A058}"/>
                </a:ext>
              </a:extLst>
            </p:cNvPr>
            <p:cNvSpPr txBox="1"/>
            <p:nvPr/>
          </p:nvSpPr>
          <p:spPr>
            <a:xfrm>
              <a:off x="645460" y="5970492"/>
              <a:ext cx="10112190" cy="8463855"/>
            </a:xfrm>
            <a:prstGeom prst="rect">
              <a:avLst/>
            </a:prstGeom>
            <a:solidFill>
              <a:schemeClr val="bg1"/>
            </a:solidFill>
            <a:ln>
              <a:solidFill>
                <a:schemeClr val="tx1"/>
              </a:solidFill>
            </a:ln>
          </p:spPr>
          <p:txBody>
            <a:bodyPr wrap="square" rtlCol="0">
              <a:spAutoFit/>
            </a:bodyPr>
            <a:lstStyle/>
            <a:p>
              <a:r>
                <a:rPr lang="en-US" sz="3200" dirty="0">
                  <a:latin typeface="Cambria" panose="02040503050406030204" pitchFamily="18" charset="0"/>
                </a:rPr>
                <a:t>	Mutations can occur throughout the virus genome and may be beneficial or deleterious. Transition mutations switch a purine for a purine (A,G) or a pyrimidine for a pyrimidine (T,C). We are interested in mutations that yield a C next to a G producing CpG sites. It has been known for a long time that viruses, like eukaryotes, have a lower occurrence of CpG sites. </a:t>
              </a:r>
              <a:r>
                <a:rPr lang="en-US" sz="3200" dirty="0">
                  <a:highlight>
                    <a:srgbClr val="FFFF00"/>
                  </a:highlight>
                  <a:latin typeface="Cambria" panose="02040503050406030204" pitchFamily="18" charset="0"/>
                </a:rPr>
                <a:t>Previous studies suggest CpG forming mutations have a negative effect on fitness in HIV. </a:t>
              </a:r>
              <a:r>
                <a:rPr lang="en-US" sz="3200" dirty="0">
                  <a:latin typeface="Cambria" panose="02040503050406030204" pitchFamily="18" charset="0"/>
                </a:rPr>
                <a:t>To determine if this is the case in other viruses, we analyzed the cost of CpG forming mutations across various strains, subtypes, and genes. The data used was obtained from GenBank and an analysis was conducted in R. Our results support that CpG sites impair survival and proliferation (are costly) for most viruses seen in Dengue, Influenza and Rhino Viruses. By understanding the cost of CpG sites, we can obtain further insights into the evolution and adaptation of viruses. </a:t>
              </a:r>
            </a:p>
          </p:txBody>
        </p:sp>
        <p:sp>
          <p:nvSpPr>
            <p:cNvPr id="31" name="TextBox 30">
              <a:extLst>
                <a:ext uri="{FF2B5EF4-FFF2-40B4-BE49-F238E27FC236}">
                  <a16:creationId xmlns:a16="http://schemas.microsoft.com/office/drawing/2014/main" id="{EC5D86A7-9EBB-D84D-9631-EF7FDAE051A9}"/>
                </a:ext>
              </a:extLst>
            </p:cNvPr>
            <p:cNvSpPr txBox="1"/>
            <p:nvPr/>
          </p:nvSpPr>
          <p:spPr>
            <a:xfrm>
              <a:off x="645459" y="5108717"/>
              <a:ext cx="10112191" cy="861774"/>
            </a:xfrm>
            <a:prstGeom prst="rect">
              <a:avLst/>
            </a:prstGeom>
            <a:solidFill>
              <a:schemeClr val="bg1">
                <a:lumMod val="85000"/>
              </a:schemeClr>
            </a:solidFill>
            <a:ln>
              <a:solidFill>
                <a:schemeClr val="tx1"/>
              </a:solidFill>
            </a:ln>
          </p:spPr>
          <p:txBody>
            <a:bodyPr wrap="square" rtlCol="0">
              <a:spAutoFit/>
            </a:bodyPr>
            <a:lstStyle/>
            <a:p>
              <a:pPr algn="ctr"/>
              <a:r>
                <a:rPr lang="en-US" sz="5000" b="1" dirty="0"/>
                <a:t>Abstract</a:t>
              </a:r>
            </a:p>
          </p:txBody>
        </p:sp>
      </p:grpSp>
      <p:grpSp>
        <p:nvGrpSpPr>
          <p:cNvPr id="49" name="Group 48">
            <a:extLst>
              <a:ext uri="{FF2B5EF4-FFF2-40B4-BE49-F238E27FC236}">
                <a16:creationId xmlns:a16="http://schemas.microsoft.com/office/drawing/2014/main" id="{15D2817D-B69D-7F45-8A93-7047937CD5EC}"/>
              </a:ext>
            </a:extLst>
          </p:cNvPr>
          <p:cNvGrpSpPr/>
          <p:nvPr/>
        </p:nvGrpSpPr>
        <p:grpSpPr>
          <a:xfrm>
            <a:off x="33025973" y="21086413"/>
            <a:ext cx="10112192" cy="5155258"/>
            <a:chOff x="33025973" y="18089211"/>
            <a:chExt cx="10112192" cy="5155258"/>
          </a:xfrm>
        </p:grpSpPr>
        <p:sp>
          <p:nvSpPr>
            <p:cNvPr id="27" name="TextBox 26">
              <a:extLst>
                <a:ext uri="{FF2B5EF4-FFF2-40B4-BE49-F238E27FC236}">
                  <a16:creationId xmlns:a16="http://schemas.microsoft.com/office/drawing/2014/main" id="{AB3B3B9D-139D-7647-B7B8-4777B2919009}"/>
                </a:ext>
              </a:extLst>
            </p:cNvPr>
            <p:cNvSpPr txBox="1"/>
            <p:nvPr/>
          </p:nvSpPr>
          <p:spPr>
            <a:xfrm>
              <a:off x="33025975" y="18950986"/>
              <a:ext cx="10112190" cy="4293483"/>
            </a:xfrm>
            <a:prstGeom prst="rect">
              <a:avLst/>
            </a:prstGeom>
            <a:solidFill>
              <a:schemeClr val="bg1"/>
            </a:solidFill>
            <a:ln>
              <a:solidFill>
                <a:schemeClr val="tx1"/>
              </a:solidFill>
            </a:ln>
          </p:spPr>
          <p:txBody>
            <a:bodyPr wrap="square" rtlCol="0">
              <a:spAutoFit/>
            </a:bodyPr>
            <a:lstStyle/>
            <a:p>
              <a:r>
                <a:rPr lang="en-US" sz="1300" dirty="0"/>
                <a:t>1.Cuevas, J. M., Geller, R., </a:t>
              </a:r>
              <a:r>
                <a:rPr lang="en-US" sz="1300" dirty="0" err="1"/>
                <a:t>Garijo</a:t>
              </a:r>
              <a:r>
                <a:rPr lang="en-US" sz="1300" dirty="0"/>
                <a:t>, R., Lopez-</a:t>
              </a:r>
              <a:r>
                <a:rPr lang="en-US" sz="1300" dirty="0" err="1"/>
                <a:t>Aldeguer</a:t>
              </a:r>
              <a:r>
                <a:rPr lang="en-US" sz="1300" dirty="0"/>
                <a:t>, J. &amp; </a:t>
              </a:r>
              <a:r>
                <a:rPr lang="en-US" sz="1300" dirty="0" err="1"/>
                <a:t>Sanjuan</a:t>
              </a:r>
              <a:r>
                <a:rPr lang="en-US" sz="1300" dirty="0"/>
                <a:t>, R. Extremely High Mutation Rate of HIV-1 In </a:t>
              </a:r>
              <a:r>
                <a:rPr lang="en-US" sz="1300" dirty="0" err="1"/>
                <a:t>Vivo.PLoS</a:t>
              </a:r>
              <a:r>
                <a:rPr lang="en-US" sz="1300" dirty="0"/>
                <a:t> Biol.13, e1002251 (2015).</a:t>
              </a:r>
            </a:p>
            <a:p>
              <a:r>
                <a:rPr lang="en-US" sz="1300" dirty="0"/>
                <a:t>2.Regoes, R. R., </a:t>
              </a:r>
              <a:r>
                <a:rPr lang="en-US" sz="1300" dirty="0" err="1"/>
                <a:t>Bons</a:t>
              </a:r>
              <a:r>
                <a:rPr lang="en-US" sz="1300" dirty="0"/>
                <a:t>, E. &amp; </a:t>
              </a:r>
              <a:r>
                <a:rPr lang="en-US" sz="1300" dirty="0" err="1"/>
                <a:t>Bertels</a:t>
              </a:r>
              <a:r>
                <a:rPr lang="en-US" sz="1300" dirty="0"/>
                <a:t>, F. Estimating the mutational fitness effects distribution during early HIV </a:t>
              </a:r>
              <a:r>
                <a:rPr lang="en-US" sz="1300" dirty="0" err="1"/>
                <a:t>infection.Virus</a:t>
              </a:r>
              <a:r>
                <a:rPr lang="en-US" sz="1300" dirty="0"/>
                <a:t> Evol.4, DOI: 10.1093/</a:t>
              </a:r>
              <a:r>
                <a:rPr lang="en-US" sz="1300" dirty="0" err="1"/>
                <a:t>ve</a:t>
              </a:r>
              <a:r>
                <a:rPr lang="en-US" sz="1300" dirty="0"/>
                <a:t>/vey029 (2018). 3.Sanjuán, R., Moya, A. &amp; Elena, S. F. The distribution of fitness effects caused by single-nucleotide substitutions in an </a:t>
              </a:r>
              <a:r>
                <a:rPr lang="en-US" sz="1300" dirty="0" err="1"/>
                <a:t>rnavirus.Proc</a:t>
              </a:r>
              <a:r>
                <a:rPr lang="en-US" sz="1300" dirty="0"/>
                <a:t>. Natl. Acad. Sci.101, 8396–8401, DOI: 10.1073/pnas.0400146101 (2004). https://</a:t>
              </a:r>
              <a:r>
                <a:rPr lang="en-US" sz="1300" dirty="0" err="1"/>
                <a:t>www.pnas.org</a:t>
              </a:r>
              <a:r>
                <a:rPr lang="en-US" sz="1300" dirty="0"/>
                <a:t>/content/101/</a:t>
              </a:r>
            </a:p>
            <a:p>
              <a:r>
                <a:rPr lang="en-US" sz="1300" dirty="0"/>
                <a:t>22/8396.full.pdf.</a:t>
              </a:r>
            </a:p>
            <a:p>
              <a:r>
                <a:rPr lang="en-US" sz="1300" dirty="0"/>
                <a:t>4.Duffy, S. Why are </a:t>
              </a:r>
              <a:r>
                <a:rPr lang="en-US" sz="1300" dirty="0" err="1"/>
                <a:t>rna</a:t>
              </a:r>
              <a:r>
                <a:rPr lang="en-US" sz="1300" dirty="0"/>
                <a:t> virus mutation rates so damn </a:t>
              </a:r>
              <a:r>
                <a:rPr lang="en-US" sz="1300" dirty="0" err="1"/>
                <a:t>high?PLOS</a:t>
              </a:r>
              <a:r>
                <a:rPr lang="en-US" sz="1300" dirty="0"/>
                <a:t> Biol.16, 1–6, DOI: 10.1371/journal.pbio.3000003 (2018).</a:t>
              </a:r>
            </a:p>
            <a:p>
              <a:r>
                <a:rPr lang="en-US" sz="1300" dirty="0"/>
                <a:t>5.Karlin, S. &amp; </a:t>
              </a:r>
              <a:r>
                <a:rPr lang="en-US" sz="1300" dirty="0" err="1"/>
                <a:t>Cardon</a:t>
              </a:r>
              <a:r>
                <a:rPr lang="en-US" sz="1300" dirty="0"/>
                <a:t>, L. R. Computational </a:t>
              </a:r>
              <a:r>
                <a:rPr lang="en-US" sz="1300" dirty="0" err="1"/>
                <a:t>dna</a:t>
              </a:r>
              <a:r>
                <a:rPr lang="en-US" sz="1300" dirty="0"/>
                <a:t> sequence analysis.</a:t>
              </a:r>
            </a:p>
            <a:p>
              <a:r>
                <a:rPr lang="en-US" sz="1300" dirty="0" err="1"/>
                <a:t>Annu</a:t>
              </a:r>
              <a:r>
                <a:rPr lang="en-US" sz="1300" dirty="0"/>
                <a:t>. Rev. Microbiol.48, 619–654, DOI: 10.1146/annurev.mi.48.100194.003155 (1994). PMID: 7826021, https://</a:t>
              </a:r>
              <a:r>
                <a:rPr lang="en-US" sz="1300" dirty="0" err="1"/>
                <a:t>doi.org</a:t>
              </a:r>
              <a:r>
                <a:rPr lang="en-US" sz="1300" dirty="0"/>
                <a:t>/10.1146/annurev.mi.48.100194.003155.</a:t>
              </a:r>
            </a:p>
            <a:p>
              <a:r>
                <a:rPr lang="en-US" sz="1300" dirty="0"/>
                <a:t>6.Takata, M. </a:t>
              </a:r>
              <a:r>
                <a:rPr lang="en-US" sz="1300" dirty="0" err="1"/>
                <a:t>A.et</a:t>
              </a:r>
              <a:r>
                <a:rPr lang="en-US" sz="1300" dirty="0"/>
                <a:t> </a:t>
              </a:r>
              <a:r>
                <a:rPr lang="en-US" sz="1300" dirty="0" err="1"/>
                <a:t>al.CG</a:t>
              </a:r>
              <a:r>
                <a:rPr lang="en-US" sz="1300" dirty="0"/>
                <a:t> dinucleotide suppression enables antiviral </a:t>
              </a:r>
              <a:r>
                <a:rPr lang="en-US" sz="1300" dirty="0" err="1"/>
                <a:t>defence</a:t>
              </a:r>
              <a:r>
                <a:rPr lang="en-US" sz="1300" dirty="0"/>
                <a:t> targeting non-self RNA.Nature550, 124–127(2017).</a:t>
              </a:r>
            </a:p>
            <a:p>
              <a:r>
                <a:rPr lang="en-US" sz="1300" dirty="0"/>
                <a:t>7.Takeshita, </a:t>
              </a:r>
              <a:r>
                <a:rPr lang="en-US" sz="1300" dirty="0" err="1"/>
                <a:t>F.et</a:t>
              </a:r>
              <a:r>
                <a:rPr lang="en-US" sz="1300" dirty="0"/>
                <a:t> </a:t>
              </a:r>
              <a:r>
                <a:rPr lang="en-US" sz="1300" dirty="0" err="1"/>
                <a:t>al.Cutting</a:t>
              </a:r>
              <a:r>
                <a:rPr lang="en-US" sz="1300" dirty="0"/>
                <a:t> edge: Role of toll-like receptor 9 in </a:t>
              </a:r>
              <a:r>
                <a:rPr lang="en-US" sz="1300" dirty="0" err="1"/>
                <a:t>cpg</a:t>
              </a:r>
              <a:r>
                <a:rPr lang="en-US" sz="1300" dirty="0"/>
                <a:t> </a:t>
              </a:r>
              <a:r>
                <a:rPr lang="en-US" sz="1300" dirty="0" err="1"/>
                <a:t>dna</a:t>
              </a:r>
              <a:r>
                <a:rPr lang="en-US" sz="1300" dirty="0"/>
                <a:t>-induced activation of human </a:t>
              </a:r>
              <a:r>
                <a:rPr lang="en-US" sz="1300" dirty="0" err="1"/>
                <a:t>cells.The</a:t>
              </a:r>
              <a:r>
                <a:rPr lang="en-US" sz="1300" dirty="0"/>
                <a:t> J. Immunol.167</a:t>
              </a:r>
            </a:p>
            <a:p>
              <a:r>
                <a:rPr lang="en-US" sz="1300" dirty="0"/>
                <a:t>, 3555–3558, DOI: 10.4049/jimmunol.167.7.3555 (2001). http://</a:t>
              </a:r>
              <a:r>
                <a:rPr lang="en-US" sz="1300" dirty="0" err="1"/>
                <a:t>www.jimmunol.org</a:t>
              </a:r>
              <a:r>
                <a:rPr lang="en-US" sz="1300" dirty="0"/>
                <a:t>/content/167/7/3555.full.pdf.</a:t>
              </a:r>
            </a:p>
            <a:p>
              <a:r>
                <a:rPr lang="en-US" sz="1300" dirty="0"/>
                <a:t>8.Theys, </a:t>
              </a:r>
              <a:r>
                <a:rPr lang="en-US" sz="1300" dirty="0" err="1"/>
                <a:t>K.et</a:t>
              </a:r>
              <a:r>
                <a:rPr lang="en-US" sz="1300" dirty="0"/>
                <a:t> </a:t>
              </a:r>
              <a:r>
                <a:rPr lang="en-US" sz="1300" dirty="0" err="1"/>
                <a:t>al.Correction</a:t>
              </a:r>
              <a:r>
                <a:rPr lang="en-US" sz="1300" dirty="0"/>
                <a:t>: Within-patient mutation frequencies reveal fitness costs of CpG dinucleotides and </a:t>
              </a:r>
              <a:r>
                <a:rPr lang="en-US" sz="1300" dirty="0" err="1"/>
                <a:t>drasticamino</a:t>
              </a:r>
              <a:r>
                <a:rPr lang="en-US" sz="1300" dirty="0"/>
                <a:t> acid changes in </a:t>
              </a:r>
              <a:r>
                <a:rPr lang="en-US" sz="1300" dirty="0" err="1"/>
                <a:t>HIV.PLoS</a:t>
              </a:r>
              <a:r>
                <a:rPr lang="en-US" sz="1300" dirty="0"/>
                <a:t> Genet.14, e1007855 (2018).</a:t>
              </a:r>
            </a:p>
            <a:p>
              <a:r>
                <a:rPr lang="en-US" sz="1300" dirty="0"/>
                <a:t>9.Team, S. W. Sib </a:t>
              </a:r>
              <a:r>
                <a:rPr lang="en-US" sz="1300" dirty="0" err="1"/>
                <a:t>expasy</a:t>
              </a:r>
              <a:r>
                <a:rPr lang="en-US" sz="1300" dirty="0"/>
                <a:t> </a:t>
              </a:r>
              <a:r>
                <a:rPr lang="en-US" sz="1300" dirty="0" err="1"/>
                <a:t>bioformatics</a:t>
              </a:r>
              <a:r>
                <a:rPr lang="en-US" sz="1300" dirty="0"/>
                <a:t> resources portal (1993).</a:t>
              </a:r>
            </a:p>
            <a:p>
              <a:r>
                <a:rPr lang="en-US" sz="1300" dirty="0"/>
                <a:t>10.Yu, G., Smith, D. K., Zhu, H., Guan, Y. &amp; Lam, T. T.-Y. </a:t>
              </a:r>
              <a:r>
                <a:rPr lang="en-US" sz="1300" dirty="0" err="1"/>
                <a:t>ggtree</a:t>
              </a:r>
              <a:r>
                <a:rPr lang="en-US" sz="1300" dirty="0"/>
                <a:t>: an r package for visualization and annotation of </a:t>
              </a:r>
              <a:r>
                <a:rPr lang="en-US" sz="1300" dirty="0" err="1"/>
                <a:t>phylogenetictrees</a:t>
              </a:r>
              <a:r>
                <a:rPr lang="en-US" sz="1300" dirty="0"/>
                <a:t> with their covariates </a:t>
              </a:r>
              <a:r>
                <a:rPr lang="en-US" sz="1300" dirty="0" err="1"/>
                <a:t>andother</a:t>
              </a:r>
              <a:r>
                <a:rPr lang="en-US" sz="1300" dirty="0"/>
                <a:t> associated </a:t>
              </a:r>
              <a:r>
                <a:rPr lang="en-US" sz="1300" dirty="0" err="1"/>
                <a:t>data.Methods</a:t>
              </a:r>
              <a:r>
                <a:rPr lang="en-US" sz="1300" dirty="0"/>
                <a:t> Ecol. Evol.8, 28–36, DOI: 10.1111/2041-210X.12628(2017). </a:t>
              </a:r>
            </a:p>
            <a:p>
              <a:r>
                <a:rPr lang="en-US" sz="1300" dirty="0"/>
                <a:t>11.Burns, C. </a:t>
              </a:r>
              <a:r>
                <a:rPr lang="en-US" sz="1300" dirty="0" err="1"/>
                <a:t>C.et</a:t>
              </a:r>
              <a:r>
                <a:rPr lang="en-US" sz="1300" dirty="0"/>
                <a:t> </a:t>
              </a:r>
              <a:r>
                <a:rPr lang="en-US" sz="1300" dirty="0" err="1"/>
                <a:t>al.Genetic</a:t>
              </a:r>
              <a:r>
                <a:rPr lang="en-US" sz="1300" dirty="0"/>
                <a:t> inactivation of poliovirus infectivity by increasing the frequencies of CpG and </a:t>
              </a:r>
              <a:r>
                <a:rPr lang="en-US" sz="1300" dirty="0" err="1"/>
                <a:t>UpA</a:t>
              </a:r>
              <a:r>
                <a:rPr lang="en-US" sz="1300" dirty="0"/>
                <a:t> </a:t>
              </a:r>
              <a:r>
                <a:rPr lang="en-US" sz="1300" dirty="0" err="1"/>
                <a:t>dinucleotideswithin</a:t>
              </a:r>
              <a:r>
                <a:rPr lang="en-US" sz="1300" dirty="0"/>
                <a:t> and across </a:t>
              </a:r>
              <a:r>
                <a:rPr lang="en-US" sz="1300" dirty="0" err="1"/>
                <a:t>synonymouscapsid</a:t>
              </a:r>
              <a:r>
                <a:rPr lang="en-US" sz="1300" dirty="0"/>
                <a:t> region </a:t>
              </a:r>
              <a:r>
                <a:rPr lang="en-US" sz="1300" dirty="0" err="1"/>
                <a:t>codons.J</a:t>
              </a:r>
              <a:r>
                <a:rPr lang="en-US" sz="1300" dirty="0"/>
                <a:t>. Virol.83, 9957–9969 (2009).</a:t>
              </a:r>
            </a:p>
            <a:p>
              <a:r>
                <a:rPr lang="en-US" sz="1300" dirty="0"/>
                <a:t>12.R Development Core </a:t>
              </a:r>
              <a:r>
                <a:rPr lang="en-US" sz="1300" dirty="0" err="1"/>
                <a:t>Team.R</a:t>
              </a:r>
              <a:r>
                <a:rPr lang="en-US" sz="1300" dirty="0"/>
                <a:t>: A Language and Environment for Statistical Computing. R Foundation for </a:t>
              </a:r>
              <a:r>
                <a:rPr lang="en-US" sz="1300" dirty="0" err="1"/>
                <a:t>StatisticalComputing</a:t>
              </a:r>
              <a:r>
                <a:rPr lang="en-US" sz="1300" dirty="0"/>
                <a:t>, Vienna, Austria (2008). ISBN 3-900051-07-0.</a:t>
              </a:r>
            </a:p>
          </p:txBody>
        </p:sp>
        <p:sp>
          <p:nvSpPr>
            <p:cNvPr id="35" name="TextBox 34">
              <a:extLst>
                <a:ext uri="{FF2B5EF4-FFF2-40B4-BE49-F238E27FC236}">
                  <a16:creationId xmlns:a16="http://schemas.microsoft.com/office/drawing/2014/main" id="{774535C1-A243-8F4E-8571-1DE4FE6B8385}"/>
                </a:ext>
              </a:extLst>
            </p:cNvPr>
            <p:cNvSpPr txBox="1"/>
            <p:nvPr/>
          </p:nvSpPr>
          <p:spPr>
            <a:xfrm>
              <a:off x="33025973" y="18089211"/>
              <a:ext cx="10112191" cy="861774"/>
            </a:xfrm>
            <a:prstGeom prst="rect">
              <a:avLst/>
            </a:prstGeom>
            <a:solidFill>
              <a:schemeClr val="bg1">
                <a:lumMod val="85000"/>
              </a:schemeClr>
            </a:solidFill>
            <a:ln>
              <a:solidFill>
                <a:schemeClr val="tx1"/>
              </a:solidFill>
            </a:ln>
          </p:spPr>
          <p:txBody>
            <a:bodyPr wrap="square" rtlCol="0">
              <a:spAutoFit/>
            </a:bodyPr>
            <a:lstStyle/>
            <a:p>
              <a:pPr algn="ctr"/>
              <a:r>
                <a:rPr lang="en-US" sz="5000" b="1" dirty="0"/>
                <a:t>References</a:t>
              </a:r>
            </a:p>
          </p:txBody>
        </p:sp>
      </p:grpSp>
      <p:grpSp>
        <p:nvGrpSpPr>
          <p:cNvPr id="4" name="Group 3">
            <a:extLst>
              <a:ext uri="{FF2B5EF4-FFF2-40B4-BE49-F238E27FC236}">
                <a16:creationId xmlns:a16="http://schemas.microsoft.com/office/drawing/2014/main" id="{11DD5C90-C556-0D45-B4E2-A8F30C6091DF}"/>
              </a:ext>
            </a:extLst>
          </p:cNvPr>
          <p:cNvGrpSpPr/>
          <p:nvPr/>
        </p:nvGrpSpPr>
        <p:grpSpPr>
          <a:xfrm>
            <a:off x="33050996" y="4509364"/>
            <a:ext cx="10137969" cy="15882638"/>
            <a:chOff x="33050996" y="4509364"/>
            <a:chExt cx="10137969" cy="15882638"/>
          </a:xfrm>
        </p:grpSpPr>
        <p:sp>
          <p:nvSpPr>
            <p:cNvPr id="26" name="TextBox 25">
              <a:extLst>
                <a:ext uri="{FF2B5EF4-FFF2-40B4-BE49-F238E27FC236}">
                  <a16:creationId xmlns:a16="http://schemas.microsoft.com/office/drawing/2014/main" id="{EB19C3F1-C5AF-F446-AA01-B92B07B400B9}"/>
                </a:ext>
              </a:extLst>
            </p:cNvPr>
            <p:cNvSpPr txBox="1"/>
            <p:nvPr/>
          </p:nvSpPr>
          <p:spPr>
            <a:xfrm>
              <a:off x="33050996" y="5557172"/>
              <a:ext cx="10119823" cy="14834830"/>
            </a:xfrm>
            <a:prstGeom prst="rect">
              <a:avLst/>
            </a:prstGeom>
            <a:solidFill>
              <a:schemeClr val="bg1"/>
            </a:solidFill>
            <a:ln>
              <a:solidFill>
                <a:schemeClr val="tx1"/>
              </a:solidFill>
            </a:ln>
          </p:spPr>
          <p:txBody>
            <a:bodyPr wrap="square" rtlCol="0">
              <a:spAutoFit/>
            </a:bodyPr>
            <a:lstStyle/>
            <a:p>
              <a:r>
                <a:rPr lang="en-US" sz="3200" dirty="0">
                  <a:latin typeface="Cambria" panose="02040503050406030204" pitchFamily="18" charset="0"/>
                  <a:cs typeface="Arial" panose="020B0604020202020204" pitchFamily="34" charset="0"/>
                </a:rPr>
                <a:t>	The mutation frequencies seen in the results match our predictions that CpG sites are less frequent than non-CpG forming mutations. </a:t>
              </a:r>
              <a:r>
                <a:rPr lang="en-US" sz="3200" dirty="0">
                  <a:latin typeface="Cambria" panose="02040503050406030204" pitchFamily="18" charset="0"/>
                </a:rPr>
                <a:t>To validate our results, we used the same data and methods to demonstrate that synonymous mutations occur at a higher frequency than non-synonymous mutations. </a:t>
              </a:r>
            </a:p>
            <a:p>
              <a:endParaRPr lang="en-US" sz="3200" dirty="0">
                <a:latin typeface="Cambria" panose="02040503050406030204" pitchFamily="18" charset="0"/>
                <a:cs typeface="Arial" panose="020B0604020202020204" pitchFamily="34" charset="0"/>
              </a:endParaRPr>
            </a:p>
            <a:p>
              <a:r>
                <a:rPr lang="en-US" sz="3200" dirty="0">
                  <a:latin typeface="Cambria" panose="02040503050406030204" pitchFamily="18" charset="0"/>
                  <a:cs typeface="Arial" panose="020B0604020202020204" pitchFamily="34" charset="0"/>
                </a:rPr>
                <a:t>	The Wilcoxon test confirmed what was seen in the frequency graphs, by statistically quantifying the frequencies to determine the likelihood that this was a random incident. We observed that CpG mutations were occurring at lower frequencies and by comparing the mean frequencies we were able to determine how costly CpG sites are to viruses. </a:t>
              </a:r>
            </a:p>
            <a:p>
              <a:endParaRPr lang="en-US" sz="3200" dirty="0">
                <a:latin typeface="Cambria" panose="02040503050406030204" pitchFamily="18" charset="0"/>
                <a:cs typeface="Arial" panose="020B0604020202020204" pitchFamily="34" charset="0"/>
              </a:endParaRPr>
            </a:p>
            <a:p>
              <a:r>
                <a:rPr lang="en-US" sz="3200" dirty="0">
                  <a:latin typeface="Cambria" panose="02040503050406030204" pitchFamily="18" charset="0"/>
                  <a:cs typeface="Arial" panose="020B0604020202020204" pitchFamily="34" charset="0"/>
                </a:rPr>
                <a:t>	The reasons and levels of costliness varies, but it is clear that selection is occurring (keeping the amount of CpG sites down).  A possible selection factor that could be acting upon these viruses is the </a:t>
              </a:r>
              <a:r>
                <a:rPr lang="en-US" sz="3200" dirty="0">
                  <a:latin typeface="Cambria" panose="02040503050406030204" pitchFamily="18" charset="0"/>
                </a:rPr>
                <a:t>Zinc Finger Antiviral Protein</a:t>
              </a:r>
              <a:r>
                <a:rPr lang="en-US" sz="3200" dirty="0">
                  <a:latin typeface="Cambria" panose="02040503050406030204" pitchFamily="18" charset="0"/>
                  <a:cs typeface="Arial" panose="020B0604020202020204" pitchFamily="34" charset="0"/>
                </a:rPr>
                <a:t> (ZAP protein) which is believed to target CpG sites.  This targeting would explain the low amount of CpG sites detected in our datasets due to two reasons. One, the viruses have been detected and destroyed. Two, the viruses have come up with a mechanisms to limit the amount of A and T that could mutate into a CpG site.   </a:t>
              </a:r>
            </a:p>
            <a:p>
              <a:endParaRPr lang="en-US" sz="3000" dirty="0"/>
            </a:p>
            <a:p>
              <a:r>
                <a:rPr lang="en-US" sz="3200" dirty="0"/>
                <a:t>	</a:t>
              </a:r>
              <a:r>
                <a:rPr lang="en-US" sz="3200" dirty="0">
                  <a:latin typeface="Cambria" panose="02040503050406030204" pitchFamily="18" charset="0"/>
                </a:rPr>
                <a:t>To further study the costliness of CpG sites one could possibly  induce these sites in viruses and measure their survival rates.  </a:t>
              </a:r>
            </a:p>
            <a:p>
              <a:endParaRPr lang="en-US" sz="3200" dirty="0"/>
            </a:p>
          </p:txBody>
        </p:sp>
        <p:sp>
          <p:nvSpPr>
            <p:cNvPr id="36" name="TextBox 35">
              <a:extLst>
                <a:ext uri="{FF2B5EF4-FFF2-40B4-BE49-F238E27FC236}">
                  <a16:creationId xmlns:a16="http://schemas.microsoft.com/office/drawing/2014/main" id="{73B5747D-F672-9542-B30E-CEF2D06A55FA}"/>
                </a:ext>
              </a:extLst>
            </p:cNvPr>
            <p:cNvSpPr txBox="1"/>
            <p:nvPr/>
          </p:nvSpPr>
          <p:spPr>
            <a:xfrm>
              <a:off x="33076774" y="4509364"/>
              <a:ext cx="10112191" cy="1117561"/>
            </a:xfrm>
            <a:prstGeom prst="rect">
              <a:avLst/>
            </a:prstGeom>
            <a:solidFill>
              <a:schemeClr val="bg1">
                <a:lumMod val="85000"/>
              </a:schemeClr>
            </a:solidFill>
            <a:ln>
              <a:solidFill>
                <a:schemeClr val="tx1"/>
              </a:solidFill>
            </a:ln>
          </p:spPr>
          <p:txBody>
            <a:bodyPr wrap="square" rtlCol="0">
              <a:spAutoFit/>
            </a:bodyPr>
            <a:lstStyle/>
            <a:p>
              <a:pPr algn="ctr"/>
              <a:r>
                <a:rPr lang="en-US" sz="5000" b="1" dirty="0"/>
                <a:t>Discussion</a:t>
              </a:r>
            </a:p>
          </p:txBody>
        </p:sp>
      </p:grpSp>
      <p:grpSp>
        <p:nvGrpSpPr>
          <p:cNvPr id="45" name="Group 44">
            <a:extLst>
              <a:ext uri="{FF2B5EF4-FFF2-40B4-BE49-F238E27FC236}">
                <a16:creationId xmlns:a16="http://schemas.microsoft.com/office/drawing/2014/main" id="{D4415B8B-3A61-9548-862B-D405E5F2A81A}"/>
              </a:ext>
            </a:extLst>
          </p:cNvPr>
          <p:cNvGrpSpPr/>
          <p:nvPr/>
        </p:nvGrpSpPr>
        <p:grpSpPr>
          <a:xfrm>
            <a:off x="651434" y="15322551"/>
            <a:ext cx="10112191" cy="16942713"/>
            <a:chOff x="753034" y="16370353"/>
            <a:chExt cx="10112191" cy="15956377"/>
          </a:xfrm>
        </p:grpSpPr>
        <p:sp>
          <p:nvSpPr>
            <p:cNvPr id="24" name="TextBox 23">
              <a:extLst>
                <a:ext uri="{FF2B5EF4-FFF2-40B4-BE49-F238E27FC236}">
                  <a16:creationId xmlns:a16="http://schemas.microsoft.com/office/drawing/2014/main" id="{00B773A4-DFD1-0E4C-9596-8D4B4C313C28}"/>
                </a:ext>
              </a:extLst>
            </p:cNvPr>
            <p:cNvSpPr txBox="1"/>
            <p:nvPr/>
          </p:nvSpPr>
          <p:spPr>
            <a:xfrm>
              <a:off x="753035" y="16655622"/>
              <a:ext cx="10112190" cy="15671108"/>
            </a:xfrm>
            <a:prstGeom prst="rect">
              <a:avLst/>
            </a:prstGeom>
            <a:solidFill>
              <a:schemeClr val="bg1"/>
            </a:solidFill>
            <a:ln>
              <a:solidFill>
                <a:schemeClr val="tx1"/>
              </a:solidFill>
            </a:ln>
          </p:spPr>
          <p:txBody>
            <a:bodyPr wrap="square" rtlCol="0">
              <a:spAutoFit/>
            </a:bodyPr>
            <a:lstStyle/>
            <a:p>
              <a:endParaRPr lang="en-US" dirty="0"/>
            </a:p>
          </p:txBody>
        </p:sp>
        <p:sp>
          <p:nvSpPr>
            <p:cNvPr id="37" name="TextBox 36">
              <a:extLst>
                <a:ext uri="{FF2B5EF4-FFF2-40B4-BE49-F238E27FC236}">
                  <a16:creationId xmlns:a16="http://schemas.microsoft.com/office/drawing/2014/main" id="{A1529DF2-79E1-324D-BD2C-3356ACF4A192}"/>
                </a:ext>
              </a:extLst>
            </p:cNvPr>
            <p:cNvSpPr txBox="1"/>
            <p:nvPr/>
          </p:nvSpPr>
          <p:spPr>
            <a:xfrm>
              <a:off x="753034" y="16370353"/>
              <a:ext cx="10112191" cy="811605"/>
            </a:xfrm>
            <a:prstGeom prst="rect">
              <a:avLst/>
            </a:prstGeom>
            <a:solidFill>
              <a:schemeClr val="bg1">
                <a:lumMod val="85000"/>
              </a:schemeClr>
            </a:solidFill>
            <a:ln>
              <a:solidFill>
                <a:schemeClr val="tx1"/>
              </a:solidFill>
            </a:ln>
          </p:spPr>
          <p:txBody>
            <a:bodyPr wrap="square" rtlCol="0">
              <a:spAutoFit/>
            </a:bodyPr>
            <a:lstStyle/>
            <a:p>
              <a:pPr algn="ctr"/>
              <a:r>
                <a:rPr lang="en-US" sz="5000" b="1" dirty="0"/>
                <a:t>Background</a:t>
              </a:r>
            </a:p>
          </p:txBody>
        </p:sp>
      </p:grpSp>
      <p:sp>
        <p:nvSpPr>
          <p:cNvPr id="28" name="TextBox 27">
            <a:extLst>
              <a:ext uri="{FF2B5EF4-FFF2-40B4-BE49-F238E27FC236}">
                <a16:creationId xmlns:a16="http://schemas.microsoft.com/office/drawing/2014/main" id="{85F37E08-6A65-5342-998B-8296B888CEA8}"/>
              </a:ext>
            </a:extLst>
          </p:cNvPr>
          <p:cNvSpPr txBox="1"/>
          <p:nvPr/>
        </p:nvSpPr>
        <p:spPr>
          <a:xfrm>
            <a:off x="33025972" y="27740941"/>
            <a:ext cx="10112191" cy="4524315"/>
          </a:xfrm>
          <a:prstGeom prst="rect">
            <a:avLst/>
          </a:prstGeom>
          <a:solidFill>
            <a:schemeClr val="bg1"/>
          </a:solidFill>
          <a:ln>
            <a:solidFill>
              <a:schemeClr val="tx1"/>
            </a:solidFill>
          </a:ln>
        </p:spPr>
        <p:txBody>
          <a:bodyPr wrap="square" rtlCol="0">
            <a:spAutoFit/>
          </a:bodyPr>
          <a:lstStyle/>
          <a:p>
            <a:r>
              <a:rPr lang="en-US" sz="3200" dirty="0">
                <a:solidFill>
                  <a:schemeClr val="dk1"/>
                </a:solidFill>
                <a:ea typeface="Helvetica Neue"/>
                <a:cs typeface="Helvetica Neue"/>
                <a:sym typeface="Helvetica Neue"/>
              </a:rPr>
              <a:t>Special thanks to fall 2017 bioinformatics (biol638/738), SFSU Biology Department, Computer Science Department and the College of Science and Engineering (COSE). </a:t>
            </a:r>
            <a:r>
              <a:rPr lang="en-US" sz="3200" dirty="0"/>
              <a:t>Members of the NESCENT working group on human viruses contributed to this work (Rustom </a:t>
            </a:r>
            <a:r>
              <a:rPr lang="en-US" sz="3200" dirty="0" err="1"/>
              <a:t>Antia</a:t>
            </a:r>
            <a:r>
              <a:rPr lang="en-US" sz="3200" dirty="0"/>
              <a:t>, Trevor Bedford, Nacho Bravo, </a:t>
            </a:r>
            <a:r>
              <a:rPr lang="en-US" sz="3200" dirty="0" err="1"/>
              <a:t>Oana</a:t>
            </a:r>
            <a:r>
              <a:rPr lang="en-US" sz="3200" dirty="0"/>
              <a:t> </a:t>
            </a:r>
            <a:r>
              <a:rPr lang="en-US" sz="3200" dirty="0" err="1"/>
              <a:t>Carja</a:t>
            </a:r>
            <a:r>
              <a:rPr lang="en-US" sz="3200" dirty="0"/>
              <a:t>, Sarah </a:t>
            </a:r>
            <a:r>
              <a:rPr lang="en-US" sz="3200" dirty="0" err="1"/>
              <a:t>Cobey</a:t>
            </a:r>
            <a:r>
              <a:rPr lang="en-US" sz="3200" dirty="0"/>
              <a:t>, Rosalind </a:t>
            </a:r>
            <a:r>
              <a:rPr lang="en-US" sz="3200" dirty="0" err="1"/>
              <a:t>Eggo</a:t>
            </a:r>
            <a:r>
              <a:rPr lang="en-US" sz="3200" dirty="0"/>
              <a:t>, Elodie </a:t>
            </a:r>
            <a:r>
              <a:rPr lang="en-US" sz="3200" dirty="0" err="1"/>
              <a:t>Ghedin</a:t>
            </a:r>
            <a:r>
              <a:rPr lang="en-US" sz="3200" dirty="0"/>
              <a:t>, Katia </a:t>
            </a:r>
            <a:r>
              <a:rPr lang="en-US" sz="3200" dirty="0" err="1"/>
              <a:t>Koelle</a:t>
            </a:r>
            <a:r>
              <a:rPr lang="en-US" sz="3200" dirty="0"/>
              <a:t>, Katrina </a:t>
            </a:r>
            <a:r>
              <a:rPr lang="en-US" sz="3200" dirty="0" err="1"/>
              <a:t>Lythgoe</a:t>
            </a:r>
            <a:r>
              <a:rPr lang="en-US" sz="3200" dirty="0"/>
              <a:t>, Roland </a:t>
            </a:r>
            <a:r>
              <a:rPr lang="en-US" sz="3200" dirty="0" err="1"/>
              <a:t>Regoes</a:t>
            </a:r>
            <a:r>
              <a:rPr lang="en-US" sz="3200" dirty="0"/>
              <a:t>, Veronika </a:t>
            </a:r>
            <a:r>
              <a:rPr lang="en-US" sz="3200" dirty="0" err="1"/>
              <a:t>Zarnitsyna</a:t>
            </a:r>
            <a:r>
              <a:rPr lang="en-US" sz="3200" dirty="0"/>
              <a:t>). </a:t>
            </a:r>
            <a:r>
              <a:rPr lang="en-US" sz="3200" dirty="0">
                <a:solidFill>
                  <a:schemeClr val="dk1"/>
                </a:solidFill>
                <a:ea typeface="Helvetica Neue"/>
                <a:cs typeface="Helvetica Neue"/>
                <a:sym typeface="Helvetica Neue"/>
              </a:rPr>
              <a:t>Funded by NSF grant # </a:t>
            </a:r>
            <a:r>
              <a:rPr lang="en-US" sz="3200" dirty="0"/>
              <a:t>1655212</a:t>
            </a:r>
            <a:endParaRPr lang="en-US" sz="3200" dirty="0">
              <a:solidFill>
                <a:schemeClr val="dk1"/>
              </a:solidFill>
              <a:ea typeface="Helvetica Neue"/>
              <a:cs typeface="Helvetica Neue"/>
              <a:sym typeface="Helvetica Neue"/>
            </a:endParaRPr>
          </a:p>
        </p:txBody>
      </p:sp>
      <p:sp>
        <p:nvSpPr>
          <p:cNvPr id="38" name="TextBox 37">
            <a:extLst>
              <a:ext uri="{FF2B5EF4-FFF2-40B4-BE49-F238E27FC236}">
                <a16:creationId xmlns:a16="http://schemas.microsoft.com/office/drawing/2014/main" id="{87E3B650-F461-7F4F-8D33-2A5197E6505D}"/>
              </a:ext>
            </a:extLst>
          </p:cNvPr>
          <p:cNvSpPr txBox="1"/>
          <p:nvPr/>
        </p:nvSpPr>
        <p:spPr>
          <a:xfrm>
            <a:off x="33025972" y="26879167"/>
            <a:ext cx="10112191" cy="861774"/>
          </a:xfrm>
          <a:prstGeom prst="rect">
            <a:avLst/>
          </a:prstGeom>
          <a:solidFill>
            <a:schemeClr val="bg1">
              <a:lumMod val="85000"/>
            </a:schemeClr>
          </a:solidFill>
          <a:ln>
            <a:solidFill>
              <a:schemeClr val="tx1"/>
            </a:solidFill>
          </a:ln>
        </p:spPr>
        <p:txBody>
          <a:bodyPr wrap="square" rtlCol="0">
            <a:spAutoFit/>
          </a:bodyPr>
          <a:lstStyle/>
          <a:p>
            <a:pPr algn="ctr"/>
            <a:r>
              <a:rPr lang="en-US" sz="5000" b="1" dirty="0"/>
              <a:t>Acknowledgments</a:t>
            </a:r>
          </a:p>
        </p:txBody>
      </p:sp>
      <p:sp>
        <p:nvSpPr>
          <p:cNvPr id="42" name="TextBox 41">
            <a:extLst>
              <a:ext uri="{FF2B5EF4-FFF2-40B4-BE49-F238E27FC236}">
                <a16:creationId xmlns:a16="http://schemas.microsoft.com/office/drawing/2014/main" id="{A7675BE2-2092-FE49-846E-187C1E800645}"/>
              </a:ext>
            </a:extLst>
          </p:cNvPr>
          <p:cNvSpPr txBox="1"/>
          <p:nvPr/>
        </p:nvSpPr>
        <p:spPr>
          <a:xfrm>
            <a:off x="11403106" y="4509365"/>
            <a:ext cx="20977410" cy="861774"/>
          </a:xfrm>
          <a:prstGeom prst="rect">
            <a:avLst/>
          </a:prstGeom>
          <a:solidFill>
            <a:schemeClr val="bg1">
              <a:lumMod val="85000"/>
            </a:schemeClr>
          </a:solidFill>
          <a:ln>
            <a:solidFill>
              <a:schemeClr val="tx1"/>
            </a:solidFill>
          </a:ln>
        </p:spPr>
        <p:txBody>
          <a:bodyPr wrap="square" rtlCol="0">
            <a:spAutoFit/>
          </a:bodyPr>
          <a:lstStyle/>
          <a:p>
            <a:pPr algn="ctr"/>
            <a:r>
              <a:rPr lang="en-US" sz="5000" b="1" dirty="0"/>
              <a:t>Methods</a:t>
            </a:r>
          </a:p>
        </p:txBody>
      </p:sp>
      <p:grpSp>
        <p:nvGrpSpPr>
          <p:cNvPr id="47" name="Group 46">
            <a:extLst>
              <a:ext uri="{FF2B5EF4-FFF2-40B4-BE49-F238E27FC236}">
                <a16:creationId xmlns:a16="http://schemas.microsoft.com/office/drawing/2014/main" id="{99A2B327-BC50-6549-9A90-01CCFF89C513}"/>
              </a:ext>
            </a:extLst>
          </p:cNvPr>
          <p:cNvGrpSpPr/>
          <p:nvPr/>
        </p:nvGrpSpPr>
        <p:grpSpPr>
          <a:xfrm>
            <a:off x="11403106" y="12724070"/>
            <a:ext cx="20977410" cy="19541187"/>
            <a:chOff x="11403106" y="9029883"/>
            <a:chExt cx="20977410" cy="18355443"/>
          </a:xfrm>
        </p:grpSpPr>
        <p:sp>
          <p:nvSpPr>
            <p:cNvPr id="43" name="TextBox 42">
              <a:extLst>
                <a:ext uri="{FF2B5EF4-FFF2-40B4-BE49-F238E27FC236}">
                  <a16:creationId xmlns:a16="http://schemas.microsoft.com/office/drawing/2014/main" id="{13D90E22-F2D1-A948-AD45-59841CC87BEA}"/>
                </a:ext>
              </a:extLst>
            </p:cNvPr>
            <p:cNvSpPr txBox="1"/>
            <p:nvPr/>
          </p:nvSpPr>
          <p:spPr>
            <a:xfrm>
              <a:off x="11403106" y="9909991"/>
              <a:ext cx="20977410" cy="17475335"/>
            </a:xfrm>
            <a:prstGeom prst="rect">
              <a:avLst/>
            </a:prstGeom>
            <a:solidFill>
              <a:schemeClr val="bg1"/>
            </a:solidFill>
            <a:ln>
              <a:solidFill>
                <a:schemeClr val="tx1"/>
              </a:solidFill>
            </a:ln>
          </p:spPr>
          <p:txBody>
            <a:bodyPr wrap="square" rtlCol="0">
              <a:spAutoFit/>
            </a:bodyPr>
            <a:lstStyle/>
            <a:p>
              <a:endParaRPr lang="en-US" dirty="0"/>
            </a:p>
          </p:txBody>
        </p:sp>
        <p:sp>
          <p:nvSpPr>
            <p:cNvPr id="44" name="TextBox 43">
              <a:extLst>
                <a:ext uri="{FF2B5EF4-FFF2-40B4-BE49-F238E27FC236}">
                  <a16:creationId xmlns:a16="http://schemas.microsoft.com/office/drawing/2014/main" id="{23BC7093-0C5D-AA48-B446-548A1EDEE1B8}"/>
                </a:ext>
              </a:extLst>
            </p:cNvPr>
            <p:cNvSpPr txBox="1"/>
            <p:nvPr/>
          </p:nvSpPr>
          <p:spPr>
            <a:xfrm>
              <a:off x="11403106" y="9029883"/>
              <a:ext cx="20977410" cy="861774"/>
            </a:xfrm>
            <a:prstGeom prst="rect">
              <a:avLst/>
            </a:prstGeom>
            <a:solidFill>
              <a:schemeClr val="bg1">
                <a:lumMod val="85000"/>
              </a:schemeClr>
            </a:solidFill>
            <a:ln>
              <a:solidFill>
                <a:schemeClr val="tx1"/>
              </a:solidFill>
            </a:ln>
          </p:spPr>
          <p:txBody>
            <a:bodyPr wrap="square" rtlCol="0">
              <a:spAutoFit/>
            </a:bodyPr>
            <a:lstStyle/>
            <a:p>
              <a:pPr algn="ctr"/>
              <a:r>
                <a:rPr lang="en-US" sz="5000" b="1" dirty="0"/>
                <a:t>Results</a:t>
              </a:r>
            </a:p>
          </p:txBody>
        </p:sp>
      </p:grpSp>
      <p:pic>
        <p:nvPicPr>
          <p:cNvPr id="52" name="Picture 51">
            <a:extLst>
              <a:ext uri="{FF2B5EF4-FFF2-40B4-BE49-F238E27FC236}">
                <a16:creationId xmlns:a16="http://schemas.microsoft.com/office/drawing/2014/main" id="{387AEFD5-5E1E-1D4C-9B85-422EAC809FCA}"/>
              </a:ext>
            </a:extLst>
          </p:cNvPr>
          <p:cNvPicPr>
            <a:picLocks noChangeAspect="1"/>
          </p:cNvPicPr>
          <p:nvPr/>
        </p:nvPicPr>
        <p:blipFill>
          <a:blip r:embed="rId2"/>
          <a:stretch>
            <a:fillRect/>
          </a:stretch>
        </p:blipFill>
        <p:spPr>
          <a:xfrm>
            <a:off x="1243436" y="21869742"/>
            <a:ext cx="9110800" cy="4122377"/>
          </a:xfrm>
          <a:prstGeom prst="rect">
            <a:avLst/>
          </a:prstGeom>
        </p:spPr>
      </p:pic>
      <p:sp>
        <p:nvSpPr>
          <p:cNvPr id="58" name="TextBox 57">
            <a:extLst>
              <a:ext uri="{FF2B5EF4-FFF2-40B4-BE49-F238E27FC236}">
                <a16:creationId xmlns:a16="http://schemas.microsoft.com/office/drawing/2014/main" id="{B7DF9F34-5990-C44F-955F-ADE9BE07DAC0}"/>
              </a:ext>
            </a:extLst>
          </p:cNvPr>
          <p:cNvSpPr txBox="1"/>
          <p:nvPr/>
        </p:nvSpPr>
        <p:spPr>
          <a:xfrm>
            <a:off x="21945599" y="5367863"/>
            <a:ext cx="10434917" cy="7013448"/>
          </a:xfrm>
          <a:prstGeom prst="rect">
            <a:avLst/>
          </a:prstGeom>
          <a:solidFill>
            <a:schemeClr val="bg1"/>
          </a:solidFill>
          <a:ln>
            <a:solidFill>
              <a:schemeClr val="tx1"/>
            </a:solidFill>
          </a:ln>
        </p:spPr>
        <p:txBody>
          <a:bodyPr wrap="square" rtlCol="0">
            <a:spAutoFit/>
          </a:bodyPr>
          <a:lstStyle/>
          <a:p>
            <a:endParaRPr lang="en-US" dirty="0"/>
          </a:p>
        </p:txBody>
      </p:sp>
      <p:sp>
        <p:nvSpPr>
          <p:cNvPr id="60" name="TextBox 59">
            <a:extLst>
              <a:ext uri="{FF2B5EF4-FFF2-40B4-BE49-F238E27FC236}">
                <a16:creationId xmlns:a16="http://schemas.microsoft.com/office/drawing/2014/main" id="{2036E80A-C0DE-6D43-9AA8-2AC48A869DD0}"/>
              </a:ext>
            </a:extLst>
          </p:cNvPr>
          <p:cNvSpPr txBox="1"/>
          <p:nvPr/>
        </p:nvSpPr>
        <p:spPr>
          <a:xfrm>
            <a:off x="11403096" y="5371138"/>
            <a:ext cx="10542503" cy="7013448"/>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5000" dirty="0">
                <a:latin typeface="Cambria" panose="02040503050406030204" pitchFamily="18" charset="0"/>
              </a:rPr>
              <a:t>Gathered virus sequences from GenBank</a:t>
            </a:r>
          </a:p>
          <a:p>
            <a:pPr marL="285750" indent="-285750">
              <a:buFont typeface="Arial" panose="020B0604020202020204" pitchFamily="34" charset="0"/>
              <a:buChar char="•"/>
            </a:pPr>
            <a:r>
              <a:rPr lang="en-US" sz="5000" dirty="0">
                <a:latin typeface="Cambria" panose="02040503050406030204" pitchFamily="18" charset="0"/>
              </a:rPr>
              <a:t>Found consensus sequences</a:t>
            </a:r>
          </a:p>
          <a:p>
            <a:pPr marL="285750" indent="-285750">
              <a:buFont typeface="Arial" panose="020B0604020202020204" pitchFamily="34" charset="0"/>
              <a:buChar char="•"/>
            </a:pPr>
            <a:r>
              <a:rPr lang="en-US" sz="5000" dirty="0">
                <a:latin typeface="Cambria" panose="02040503050406030204" pitchFamily="18" charset="0"/>
              </a:rPr>
              <a:t>Calculated Mutation frequency</a:t>
            </a:r>
          </a:p>
          <a:p>
            <a:pPr marL="285750" indent="-285750">
              <a:buFont typeface="Arial" panose="020B0604020202020204" pitchFamily="34" charset="0"/>
              <a:buChar char="•"/>
            </a:pPr>
            <a:r>
              <a:rPr lang="en-US" sz="5000" dirty="0">
                <a:latin typeface="Cambria" panose="02040503050406030204" pitchFamily="18" charset="0"/>
              </a:rPr>
              <a:t>Classify Mutations</a:t>
            </a:r>
          </a:p>
          <a:p>
            <a:pPr marL="285750" indent="-285750">
              <a:buFont typeface="Arial" panose="020B0604020202020204" pitchFamily="34" charset="0"/>
              <a:buChar char="•"/>
            </a:pPr>
            <a:r>
              <a:rPr lang="en-US" sz="5000" dirty="0">
                <a:latin typeface="Cambria" panose="02040503050406030204" pitchFamily="18" charset="0"/>
              </a:rPr>
              <a:t>Statistical Analysis using Wilcoxon Test</a:t>
            </a:r>
          </a:p>
          <a:p>
            <a:pPr marL="285750" indent="-285750">
              <a:buFont typeface="Arial" panose="020B0604020202020204" pitchFamily="34" charset="0"/>
              <a:buChar char="•"/>
            </a:pPr>
            <a:r>
              <a:rPr lang="en-US" sz="5000" dirty="0">
                <a:latin typeface="Cambria" panose="02040503050406030204" pitchFamily="18" charset="0"/>
              </a:rPr>
              <a:t>Calculated Costliness</a:t>
            </a:r>
          </a:p>
          <a:p>
            <a:pPr marL="285750" indent="-285750">
              <a:buFont typeface="Arial" panose="020B0604020202020204" pitchFamily="34" charset="0"/>
              <a:buChar char="•"/>
            </a:pPr>
            <a:endParaRPr lang="en-US" sz="5000" dirty="0"/>
          </a:p>
        </p:txBody>
      </p:sp>
      <p:pic>
        <p:nvPicPr>
          <p:cNvPr id="53" name="Content Placeholder 4">
            <a:extLst>
              <a:ext uri="{FF2B5EF4-FFF2-40B4-BE49-F238E27FC236}">
                <a16:creationId xmlns:a16="http://schemas.microsoft.com/office/drawing/2014/main" id="{D4C7747F-ADC9-3742-8B65-FD6926D8FC4F}"/>
              </a:ext>
            </a:extLst>
          </p:cNvPr>
          <p:cNvPicPr>
            <a:picLocks noChangeAspect="1"/>
          </p:cNvPicPr>
          <p:nvPr/>
        </p:nvPicPr>
        <p:blipFill rotWithShape="1">
          <a:blip r:embed="rId3"/>
          <a:srcRect l="6839" r="3246"/>
          <a:stretch/>
        </p:blipFill>
        <p:spPr>
          <a:xfrm>
            <a:off x="22191977" y="5501038"/>
            <a:ext cx="9942160" cy="3603182"/>
          </a:xfrm>
          <a:prstGeom prst="rect">
            <a:avLst/>
          </a:prstGeom>
        </p:spPr>
      </p:pic>
      <p:pic>
        <p:nvPicPr>
          <p:cNvPr id="61" name="Picture 60">
            <a:extLst>
              <a:ext uri="{FF2B5EF4-FFF2-40B4-BE49-F238E27FC236}">
                <a16:creationId xmlns:a16="http://schemas.microsoft.com/office/drawing/2014/main" id="{3370A70A-153B-BE48-9949-C85313C004D1}"/>
              </a:ext>
            </a:extLst>
          </p:cNvPr>
          <p:cNvPicPr>
            <a:picLocks noChangeAspect="1"/>
          </p:cNvPicPr>
          <p:nvPr/>
        </p:nvPicPr>
        <p:blipFill>
          <a:blip r:embed="rId4"/>
          <a:stretch>
            <a:fillRect/>
          </a:stretch>
        </p:blipFill>
        <p:spPr>
          <a:xfrm>
            <a:off x="5962973" y="16637704"/>
            <a:ext cx="4330503" cy="4138036"/>
          </a:xfrm>
          <a:prstGeom prst="rect">
            <a:avLst/>
          </a:prstGeom>
        </p:spPr>
      </p:pic>
      <p:sp>
        <p:nvSpPr>
          <p:cNvPr id="62" name="TextBox 61">
            <a:extLst>
              <a:ext uri="{FF2B5EF4-FFF2-40B4-BE49-F238E27FC236}">
                <a16:creationId xmlns:a16="http://schemas.microsoft.com/office/drawing/2014/main" id="{063F73FB-F11D-1B49-9780-034C78FD81A2}"/>
              </a:ext>
            </a:extLst>
          </p:cNvPr>
          <p:cNvSpPr txBox="1"/>
          <p:nvPr/>
        </p:nvSpPr>
        <p:spPr>
          <a:xfrm>
            <a:off x="21945599" y="10009119"/>
            <a:ext cx="10434917" cy="861774"/>
          </a:xfrm>
          <a:prstGeom prst="rect">
            <a:avLst/>
          </a:prstGeom>
          <a:noFill/>
        </p:spPr>
        <p:txBody>
          <a:bodyPr wrap="square" rtlCol="0">
            <a:spAutoFit/>
          </a:bodyPr>
          <a:lstStyle/>
          <a:p>
            <a:r>
              <a:rPr lang="en-US" sz="5000" dirty="0"/>
              <a:t>Nice. Divided data this way and stuff</a:t>
            </a:r>
          </a:p>
        </p:txBody>
      </p:sp>
      <p:grpSp>
        <p:nvGrpSpPr>
          <p:cNvPr id="63" name="Group 62">
            <a:extLst>
              <a:ext uri="{FF2B5EF4-FFF2-40B4-BE49-F238E27FC236}">
                <a16:creationId xmlns:a16="http://schemas.microsoft.com/office/drawing/2014/main" id="{8AEF6B76-2FFF-9D4F-AB8C-F7C7B5E89380}"/>
              </a:ext>
            </a:extLst>
          </p:cNvPr>
          <p:cNvGrpSpPr/>
          <p:nvPr/>
        </p:nvGrpSpPr>
        <p:grpSpPr>
          <a:xfrm>
            <a:off x="11610162" y="14895158"/>
            <a:ext cx="10405872" cy="5230368"/>
            <a:chOff x="186614" y="952656"/>
            <a:chExt cx="7037171" cy="3503697"/>
          </a:xfrm>
        </p:grpSpPr>
        <p:pic>
          <p:nvPicPr>
            <p:cNvPr id="64" name="Picture 63">
              <a:extLst>
                <a:ext uri="{FF2B5EF4-FFF2-40B4-BE49-F238E27FC236}">
                  <a16:creationId xmlns:a16="http://schemas.microsoft.com/office/drawing/2014/main" id="{7AC35CFF-86B2-2648-AA49-ACCBFDCA15CF}"/>
                </a:ext>
              </a:extLst>
            </p:cNvPr>
            <p:cNvPicPr>
              <a:picLocks noChangeAspect="1"/>
            </p:cNvPicPr>
            <p:nvPr/>
          </p:nvPicPr>
          <p:blipFill>
            <a:blip r:embed="rId5"/>
            <a:stretch>
              <a:fillRect/>
            </a:stretch>
          </p:blipFill>
          <p:spPr>
            <a:xfrm>
              <a:off x="186614" y="952656"/>
              <a:ext cx="3503695" cy="3503697"/>
            </a:xfrm>
            <a:prstGeom prst="rect">
              <a:avLst/>
            </a:prstGeom>
          </p:spPr>
        </p:pic>
        <p:pic>
          <p:nvPicPr>
            <p:cNvPr id="65" name="Picture 64">
              <a:extLst>
                <a:ext uri="{FF2B5EF4-FFF2-40B4-BE49-F238E27FC236}">
                  <a16:creationId xmlns:a16="http://schemas.microsoft.com/office/drawing/2014/main" id="{79A2D6F5-90AA-F045-AADB-D9D8A2455DEC}"/>
                </a:ext>
              </a:extLst>
            </p:cNvPr>
            <p:cNvPicPr>
              <a:picLocks noChangeAspect="1"/>
            </p:cNvPicPr>
            <p:nvPr/>
          </p:nvPicPr>
          <p:blipFill>
            <a:blip r:embed="rId6"/>
            <a:stretch>
              <a:fillRect/>
            </a:stretch>
          </p:blipFill>
          <p:spPr>
            <a:xfrm>
              <a:off x="3482548" y="1358856"/>
              <a:ext cx="3741237" cy="2672312"/>
            </a:xfrm>
            <a:prstGeom prst="rect">
              <a:avLst/>
            </a:prstGeom>
          </p:spPr>
        </p:pic>
      </p:grpSp>
      <p:pic>
        <p:nvPicPr>
          <p:cNvPr id="68" name="Picture 67">
            <a:extLst>
              <a:ext uri="{FF2B5EF4-FFF2-40B4-BE49-F238E27FC236}">
                <a16:creationId xmlns:a16="http://schemas.microsoft.com/office/drawing/2014/main" id="{32EB7DB0-4093-F04A-8165-9BA7324C0450}"/>
              </a:ext>
            </a:extLst>
          </p:cNvPr>
          <p:cNvPicPr>
            <a:picLocks noChangeAspect="1"/>
          </p:cNvPicPr>
          <p:nvPr/>
        </p:nvPicPr>
        <p:blipFill>
          <a:blip r:embed="rId7"/>
          <a:stretch>
            <a:fillRect/>
          </a:stretch>
        </p:blipFill>
        <p:spPr>
          <a:xfrm>
            <a:off x="11636354" y="21045564"/>
            <a:ext cx="20657760" cy="11000258"/>
          </a:xfrm>
          <a:prstGeom prst="rect">
            <a:avLst/>
          </a:prstGeom>
        </p:spPr>
      </p:pic>
      <p:pic>
        <p:nvPicPr>
          <p:cNvPr id="32" name="Shape 30">
            <a:extLst>
              <a:ext uri="{FF2B5EF4-FFF2-40B4-BE49-F238E27FC236}">
                <a16:creationId xmlns:a16="http://schemas.microsoft.com/office/drawing/2014/main" id="{F3FAFC8C-FB4B-8A41-A943-340688F137F3}"/>
              </a:ext>
            </a:extLst>
          </p:cNvPr>
          <p:cNvPicPr preferRelativeResize="0"/>
          <p:nvPr/>
        </p:nvPicPr>
        <p:blipFill rotWithShape="1">
          <a:blip r:embed="rId8">
            <a:alphaModFix/>
          </a:blip>
          <a:srcRect/>
          <a:stretch/>
        </p:blipFill>
        <p:spPr>
          <a:xfrm>
            <a:off x="302853" y="1410928"/>
            <a:ext cx="4998439" cy="1715084"/>
          </a:xfrm>
          <a:prstGeom prst="rect">
            <a:avLst/>
          </a:prstGeom>
          <a:noFill/>
          <a:ln>
            <a:noFill/>
          </a:ln>
        </p:spPr>
      </p:pic>
      <p:pic>
        <p:nvPicPr>
          <p:cNvPr id="33" name="Picture 32">
            <a:extLst>
              <a:ext uri="{FF2B5EF4-FFF2-40B4-BE49-F238E27FC236}">
                <a16:creationId xmlns:a16="http://schemas.microsoft.com/office/drawing/2014/main" id="{9B682E3A-0072-D84D-AC5C-8F9FDF73E38D}"/>
              </a:ext>
            </a:extLst>
          </p:cNvPr>
          <p:cNvPicPr>
            <a:picLocks noChangeAspect="1"/>
          </p:cNvPicPr>
          <p:nvPr/>
        </p:nvPicPr>
        <p:blipFill>
          <a:blip r:embed="rId9"/>
          <a:stretch>
            <a:fillRect/>
          </a:stretch>
        </p:blipFill>
        <p:spPr>
          <a:xfrm>
            <a:off x="39179298" y="484087"/>
            <a:ext cx="3209674" cy="3231215"/>
          </a:xfrm>
          <a:prstGeom prst="rect">
            <a:avLst/>
          </a:prstGeom>
        </p:spPr>
      </p:pic>
      <p:grpSp>
        <p:nvGrpSpPr>
          <p:cNvPr id="6" name="Group 5">
            <a:extLst>
              <a:ext uri="{FF2B5EF4-FFF2-40B4-BE49-F238E27FC236}">
                <a16:creationId xmlns:a16="http://schemas.microsoft.com/office/drawing/2014/main" id="{B5B5BE8A-F35C-E84B-9C28-AB27B8CEDA82}"/>
              </a:ext>
            </a:extLst>
          </p:cNvPr>
          <p:cNvGrpSpPr/>
          <p:nvPr/>
        </p:nvGrpSpPr>
        <p:grpSpPr>
          <a:xfrm>
            <a:off x="1038576" y="16703777"/>
            <a:ext cx="3723541" cy="4216424"/>
            <a:chOff x="1038576" y="16703777"/>
            <a:chExt cx="3723541" cy="4216424"/>
          </a:xfrm>
        </p:grpSpPr>
        <p:pic>
          <p:nvPicPr>
            <p:cNvPr id="34" name="Shape 70">
              <a:extLst>
                <a:ext uri="{FF2B5EF4-FFF2-40B4-BE49-F238E27FC236}">
                  <a16:creationId xmlns:a16="http://schemas.microsoft.com/office/drawing/2014/main" id="{A98D7B6C-97BC-DD4F-A27B-7B671D9C9BEA}"/>
                </a:ext>
              </a:extLst>
            </p:cNvPr>
            <p:cNvPicPr preferRelativeResize="0"/>
            <p:nvPr/>
          </p:nvPicPr>
          <p:blipFill>
            <a:blip r:embed="rId10">
              <a:alphaModFix/>
            </a:blip>
            <a:stretch>
              <a:fillRect/>
            </a:stretch>
          </p:blipFill>
          <p:spPr>
            <a:xfrm>
              <a:off x="1038576" y="16703777"/>
              <a:ext cx="3723541" cy="3723541"/>
            </a:xfrm>
            <a:prstGeom prst="rect">
              <a:avLst/>
            </a:prstGeom>
            <a:solidFill>
              <a:schemeClr val="bg1"/>
            </a:solidFill>
            <a:ln>
              <a:noFill/>
            </a:ln>
          </p:spPr>
        </p:pic>
        <p:sp>
          <p:nvSpPr>
            <p:cNvPr id="40" name="TextBox 39">
              <a:extLst>
                <a:ext uri="{FF2B5EF4-FFF2-40B4-BE49-F238E27FC236}">
                  <a16:creationId xmlns:a16="http://schemas.microsoft.com/office/drawing/2014/main" id="{8B88FC8E-6618-5C4D-8EC5-34352C8458F4}"/>
                </a:ext>
              </a:extLst>
            </p:cNvPr>
            <p:cNvSpPr txBox="1"/>
            <p:nvPr/>
          </p:nvSpPr>
          <p:spPr>
            <a:xfrm>
              <a:off x="1038576" y="20373005"/>
              <a:ext cx="2760813" cy="547196"/>
            </a:xfrm>
            <a:prstGeom prst="rect">
              <a:avLst/>
            </a:prstGeom>
            <a:noFill/>
          </p:spPr>
          <p:txBody>
            <a:bodyPr wrap="square" rtlCol="0">
              <a:spAutoFit/>
            </a:bodyPr>
            <a:lstStyle/>
            <a:p>
              <a:r>
                <a:rPr lang="en-US" sz="992" dirty="0">
                  <a:solidFill>
                    <a:schemeClr val="tx1"/>
                  </a:solidFill>
                </a:rPr>
                <a:t>Taken from: https://</a:t>
              </a:r>
              <a:r>
                <a:rPr lang="en-US" sz="992" dirty="0" err="1">
                  <a:solidFill>
                    <a:schemeClr val="tx1"/>
                  </a:solidFill>
                </a:rPr>
                <a:t>en.wikipedia.org</a:t>
              </a:r>
              <a:r>
                <a:rPr lang="en-US" sz="992" dirty="0">
                  <a:solidFill>
                    <a:schemeClr val="tx1"/>
                  </a:solidFill>
                </a:rPr>
                <a:t>/wiki/Major_capsid_protein_VP1</a:t>
              </a:r>
            </a:p>
          </p:txBody>
        </p:sp>
      </p:grpSp>
      <p:pic>
        <p:nvPicPr>
          <p:cNvPr id="1026" name="Picture 2" descr="Image result for macrophage clipart">
            <a:extLst>
              <a:ext uri="{FF2B5EF4-FFF2-40B4-BE49-F238E27FC236}">
                <a16:creationId xmlns:a16="http://schemas.microsoft.com/office/drawing/2014/main" id="{C2AF2E76-F766-5844-AC39-F66E6E9F5E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8376" y="26849650"/>
            <a:ext cx="3975100" cy="397510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47BEC7B-004B-3B40-9A52-BA924C6F7CFB}"/>
              </a:ext>
            </a:extLst>
          </p:cNvPr>
          <p:cNvSpPr txBox="1"/>
          <p:nvPr/>
        </p:nvSpPr>
        <p:spPr>
          <a:xfrm>
            <a:off x="7155722" y="31268613"/>
            <a:ext cx="2760813" cy="552780"/>
          </a:xfrm>
          <a:prstGeom prst="rect">
            <a:avLst/>
          </a:prstGeom>
          <a:noFill/>
        </p:spPr>
        <p:txBody>
          <a:bodyPr wrap="square" rtlCol="0">
            <a:spAutoFit/>
          </a:bodyPr>
          <a:lstStyle/>
          <a:p>
            <a:r>
              <a:rPr lang="en-US" sz="992" dirty="0">
                <a:solidFill>
                  <a:schemeClr val="tx1"/>
                </a:solidFill>
              </a:rPr>
              <a:t>Taken from: </a:t>
            </a:r>
            <a:r>
              <a:rPr lang="en-US" sz="1000" dirty="0"/>
              <a:t>https://</a:t>
            </a:r>
            <a:r>
              <a:rPr lang="en-US" sz="1000" dirty="0" err="1"/>
              <a:t>www.teepublic.com</a:t>
            </a:r>
            <a:r>
              <a:rPr lang="en-US" sz="1000" dirty="0"/>
              <a:t>/t-shirts/bacteria</a:t>
            </a:r>
          </a:p>
          <a:p>
            <a:endParaRPr lang="en-US" sz="992" dirty="0">
              <a:solidFill>
                <a:schemeClr val="tx1"/>
              </a:solidFill>
            </a:endParaRPr>
          </a:p>
        </p:txBody>
      </p:sp>
      <p:pic>
        <p:nvPicPr>
          <p:cNvPr id="2" name="Picture 1">
            <a:extLst>
              <a:ext uri="{FF2B5EF4-FFF2-40B4-BE49-F238E27FC236}">
                <a16:creationId xmlns:a16="http://schemas.microsoft.com/office/drawing/2014/main" id="{973AECD4-D43A-1449-AF8F-E28128727C49}"/>
              </a:ext>
            </a:extLst>
          </p:cNvPr>
          <p:cNvPicPr>
            <a:picLocks noChangeAspect="1"/>
          </p:cNvPicPr>
          <p:nvPr/>
        </p:nvPicPr>
        <p:blipFill>
          <a:blip r:embed="rId12"/>
          <a:stretch>
            <a:fillRect/>
          </a:stretch>
        </p:blipFill>
        <p:spPr>
          <a:xfrm>
            <a:off x="995346" y="27120245"/>
            <a:ext cx="3810000" cy="3175000"/>
          </a:xfrm>
          <a:prstGeom prst="rect">
            <a:avLst/>
          </a:prstGeom>
        </p:spPr>
      </p:pic>
      <p:grpSp>
        <p:nvGrpSpPr>
          <p:cNvPr id="3" name="Group 2">
            <a:extLst>
              <a:ext uri="{FF2B5EF4-FFF2-40B4-BE49-F238E27FC236}">
                <a16:creationId xmlns:a16="http://schemas.microsoft.com/office/drawing/2014/main" id="{974A73B0-9C74-DA41-8C49-4CAFB79DD193}"/>
              </a:ext>
            </a:extLst>
          </p:cNvPr>
          <p:cNvGrpSpPr/>
          <p:nvPr/>
        </p:nvGrpSpPr>
        <p:grpSpPr>
          <a:xfrm>
            <a:off x="22206942" y="14845056"/>
            <a:ext cx="10402176" cy="5226399"/>
            <a:chOff x="21646569" y="14184656"/>
            <a:chExt cx="10733949" cy="5393093"/>
          </a:xfrm>
        </p:grpSpPr>
        <p:pic>
          <p:nvPicPr>
            <p:cNvPr id="54" name="Content Placeholder 5">
              <a:extLst>
                <a:ext uri="{FF2B5EF4-FFF2-40B4-BE49-F238E27FC236}">
                  <a16:creationId xmlns:a16="http://schemas.microsoft.com/office/drawing/2014/main" id="{4070E918-40D3-AC49-A1B6-6AD90B8361E6}"/>
                </a:ext>
              </a:extLst>
            </p:cNvPr>
            <p:cNvPicPr>
              <a:picLocks noChangeAspect="1"/>
            </p:cNvPicPr>
            <p:nvPr/>
          </p:nvPicPr>
          <p:blipFill>
            <a:blip r:embed="rId13"/>
            <a:stretch>
              <a:fillRect/>
            </a:stretch>
          </p:blipFill>
          <p:spPr>
            <a:xfrm>
              <a:off x="26619798" y="14741635"/>
              <a:ext cx="5760720" cy="4114800"/>
            </a:xfrm>
            <a:prstGeom prst="rect">
              <a:avLst/>
            </a:prstGeom>
          </p:spPr>
        </p:pic>
        <p:pic>
          <p:nvPicPr>
            <p:cNvPr id="55" name="Picture 54">
              <a:extLst>
                <a:ext uri="{FF2B5EF4-FFF2-40B4-BE49-F238E27FC236}">
                  <a16:creationId xmlns:a16="http://schemas.microsoft.com/office/drawing/2014/main" id="{E89DC8BC-9A1C-5942-8A07-3A7241424D1A}"/>
                </a:ext>
              </a:extLst>
            </p:cNvPr>
            <p:cNvPicPr>
              <a:picLocks noChangeAspect="1"/>
            </p:cNvPicPr>
            <p:nvPr/>
          </p:nvPicPr>
          <p:blipFill>
            <a:blip r:embed="rId14"/>
            <a:stretch>
              <a:fillRect/>
            </a:stretch>
          </p:blipFill>
          <p:spPr>
            <a:xfrm>
              <a:off x="21646569" y="14184656"/>
              <a:ext cx="5393093" cy="5393093"/>
            </a:xfrm>
            <a:prstGeom prst="rect">
              <a:avLst/>
            </a:prstGeom>
          </p:spPr>
        </p:pic>
      </p:grpSp>
      <p:cxnSp>
        <p:nvCxnSpPr>
          <p:cNvPr id="5" name="Straight Connector 4">
            <a:extLst>
              <a:ext uri="{FF2B5EF4-FFF2-40B4-BE49-F238E27FC236}">
                <a16:creationId xmlns:a16="http://schemas.microsoft.com/office/drawing/2014/main" id="{A23F9019-349C-0742-A476-4573368A6BC9}"/>
              </a:ext>
            </a:extLst>
          </p:cNvPr>
          <p:cNvCxnSpPr>
            <a:cxnSpLocks/>
          </p:cNvCxnSpPr>
          <p:nvPr/>
        </p:nvCxnSpPr>
        <p:spPr>
          <a:xfrm flipV="1">
            <a:off x="21945599" y="13671802"/>
            <a:ext cx="0" cy="6720200"/>
          </a:xfrm>
          <a:prstGeom prst="line">
            <a:avLst/>
          </a:prstGeom>
          <a:ln w="41275"/>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445C579-B7C9-8846-8A1D-D5C5B2757416}"/>
              </a:ext>
            </a:extLst>
          </p:cNvPr>
          <p:cNvCxnSpPr>
            <a:cxnSpLocks/>
          </p:cNvCxnSpPr>
          <p:nvPr/>
        </p:nvCxnSpPr>
        <p:spPr>
          <a:xfrm flipH="1">
            <a:off x="11395474" y="20330759"/>
            <a:ext cx="20977419" cy="0"/>
          </a:xfrm>
          <a:prstGeom prst="line">
            <a:avLst/>
          </a:prstGeom>
          <a:ln w="41275"/>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8166EC7C-6F63-3446-8642-2FFE2DFD02BB}"/>
              </a:ext>
            </a:extLst>
          </p:cNvPr>
          <p:cNvSpPr txBox="1"/>
          <p:nvPr/>
        </p:nvSpPr>
        <p:spPr>
          <a:xfrm>
            <a:off x="11797553" y="14100362"/>
            <a:ext cx="9753600" cy="646331"/>
          </a:xfrm>
          <a:prstGeom prst="rect">
            <a:avLst/>
          </a:prstGeom>
          <a:noFill/>
        </p:spPr>
        <p:txBody>
          <a:bodyPr wrap="square" rtlCol="0">
            <a:spAutoFit/>
          </a:bodyPr>
          <a:lstStyle/>
          <a:p>
            <a:r>
              <a:rPr lang="en-US" sz="3600" dirty="0"/>
              <a:t>Something Something Dengue</a:t>
            </a:r>
          </a:p>
        </p:txBody>
      </p:sp>
      <p:sp>
        <p:nvSpPr>
          <p:cNvPr id="50" name="TextBox 49">
            <a:extLst>
              <a:ext uri="{FF2B5EF4-FFF2-40B4-BE49-F238E27FC236}">
                <a16:creationId xmlns:a16="http://schemas.microsoft.com/office/drawing/2014/main" id="{8FE03525-E465-F74C-BC7D-9B7DA670FA7C}"/>
              </a:ext>
            </a:extLst>
          </p:cNvPr>
          <p:cNvSpPr txBox="1"/>
          <p:nvPr/>
        </p:nvSpPr>
        <p:spPr>
          <a:xfrm>
            <a:off x="22206942" y="13895621"/>
            <a:ext cx="9753600" cy="646331"/>
          </a:xfrm>
          <a:prstGeom prst="rect">
            <a:avLst/>
          </a:prstGeom>
          <a:noFill/>
        </p:spPr>
        <p:txBody>
          <a:bodyPr wrap="square" rtlCol="0">
            <a:spAutoFit/>
          </a:bodyPr>
          <a:lstStyle/>
          <a:p>
            <a:r>
              <a:rPr lang="en-US" sz="3600" dirty="0"/>
              <a:t>Something Something Influenza</a:t>
            </a:r>
          </a:p>
        </p:txBody>
      </p:sp>
      <p:sp>
        <p:nvSpPr>
          <p:cNvPr id="51" name="TextBox 50">
            <a:extLst>
              <a:ext uri="{FF2B5EF4-FFF2-40B4-BE49-F238E27FC236}">
                <a16:creationId xmlns:a16="http://schemas.microsoft.com/office/drawing/2014/main" id="{3900F9F2-288B-864C-B8A4-2579F1D4B661}"/>
              </a:ext>
            </a:extLst>
          </p:cNvPr>
          <p:cNvSpPr txBox="1"/>
          <p:nvPr/>
        </p:nvSpPr>
        <p:spPr>
          <a:xfrm>
            <a:off x="17986442" y="20982565"/>
            <a:ext cx="9446899" cy="1015663"/>
          </a:xfrm>
          <a:prstGeom prst="rect">
            <a:avLst/>
          </a:prstGeom>
          <a:solidFill>
            <a:schemeClr val="bg1"/>
          </a:solidFill>
        </p:spPr>
        <p:txBody>
          <a:bodyPr wrap="square" rtlCol="0">
            <a:spAutoFit/>
          </a:bodyPr>
          <a:lstStyle/>
          <a:p>
            <a:r>
              <a:rPr lang="en-US" sz="6000" b="1" dirty="0"/>
              <a:t>Easy New title for graph</a:t>
            </a:r>
          </a:p>
        </p:txBody>
      </p:sp>
    </p:spTree>
    <p:extLst>
      <p:ext uri="{BB962C8B-B14F-4D97-AF65-F5344CB8AC3E}">
        <p14:creationId xmlns:p14="http://schemas.microsoft.com/office/powerpoint/2010/main" val="4242402714"/>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docProps/app.xml><?xml version="1.0" encoding="utf-8"?>
<Properties xmlns="http://schemas.openxmlformats.org/officeDocument/2006/extended-properties" xmlns:vt="http://schemas.openxmlformats.org/officeDocument/2006/docPropsVTypes">
  <Template>{A85DF465-914D-E14A-A775-1E5D554A0773}tf10001124</Template>
  <TotalTime>3191</TotalTime>
  <Words>667</Words>
  <Application>Microsoft Macintosh PowerPoint</Application>
  <PresentationFormat>Custom</PresentationFormat>
  <Paragraphs>44</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Cambria</vt:lpstr>
      <vt:lpstr>Corbel</vt:lpstr>
      <vt:lpstr>Wingdings 2</vt:lpstr>
      <vt:lpstr>Frame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Adam Winstead</dc:creator>
  <cp:lastModifiedBy>Ryan Adam Winstead</cp:lastModifiedBy>
  <cp:revision>40</cp:revision>
  <dcterms:created xsi:type="dcterms:W3CDTF">2019-02-14T05:16:11Z</dcterms:created>
  <dcterms:modified xsi:type="dcterms:W3CDTF">2019-02-19T19:16:06Z</dcterms:modified>
</cp:coreProperties>
</file>